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5"/>
  </p:notesMasterIdLst>
  <p:handoutMasterIdLst>
    <p:handoutMasterId r:id="rId86"/>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6" r:id="rId56"/>
    <p:sldId id="327" r:id="rId57"/>
    <p:sldId id="328" r:id="rId58"/>
    <p:sldId id="330" r:id="rId59"/>
    <p:sldId id="331" r:id="rId60"/>
    <p:sldId id="332" r:id="rId61"/>
    <p:sldId id="334" r:id="rId62"/>
    <p:sldId id="336" r:id="rId63"/>
    <p:sldId id="337" r:id="rId64"/>
    <p:sldId id="338" r:id="rId65"/>
    <p:sldId id="340" r:id="rId66"/>
    <p:sldId id="341" r:id="rId67"/>
    <p:sldId id="342" r:id="rId68"/>
    <p:sldId id="344" r:id="rId69"/>
    <p:sldId id="345" r:id="rId70"/>
    <p:sldId id="346" r:id="rId71"/>
    <p:sldId id="347" r:id="rId72"/>
    <p:sldId id="348" r:id="rId73"/>
    <p:sldId id="349" r:id="rId74"/>
    <p:sldId id="350" r:id="rId75"/>
    <p:sldId id="352" r:id="rId76"/>
    <p:sldId id="353" r:id="rId77"/>
    <p:sldId id="354" r:id="rId78"/>
    <p:sldId id="356" r:id="rId79"/>
    <p:sldId id="357" r:id="rId80"/>
    <p:sldId id="358" r:id="rId81"/>
    <p:sldId id="359" r:id="rId82"/>
    <p:sldId id="360" r:id="rId83"/>
    <p:sldId id="36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8">
          <p15:clr>
            <a:srgbClr val="A4A3A4"/>
          </p15:clr>
        </p15:guide>
        <p15:guide id="2" pos="57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1" clrIdx="0"/>
  <p:cmAuthor id="1" name="Copyeditor" initials="A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4093CA-0C73-064B-BA32-20AC220926D4}" v="1" dt="2021-01-04T18:52:17.518"/>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34" autoAdjust="0"/>
    <p:restoredTop sz="69320" autoAdjust="0"/>
  </p:normalViewPr>
  <p:slideViewPr>
    <p:cSldViewPr snapToGrid="0">
      <p:cViewPr varScale="1">
        <p:scale>
          <a:sx n="86" d="100"/>
          <a:sy n="86" d="100"/>
        </p:scale>
        <p:origin x="1248" y="200"/>
      </p:cViewPr>
      <p:guideLst>
        <p:guide orient="horz" pos="928"/>
        <p:guide pos="576"/>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93"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13A87FDE-E8A0-1149-8D57-C36C94595B3F}"/>
    <pc:docChg chg="modSld modMainMaster">
      <pc:chgData name="Kathryn Leeber" userId="15028f3c-0a13-4345-9369-dac953ae4f16" providerId="ADAL" clId="{13A87FDE-E8A0-1149-8D57-C36C94595B3F}" dt="2020-12-10T17:19:39.658" v="13" actId="20577"/>
      <pc:docMkLst>
        <pc:docMk/>
      </pc:docMkLst>
      <pc:sldChg chg="modSp mod">
        <pc:chgData name="Kathryn Leeber" userId="15028f3c-0a13-4345-9369-dac953ae4f16" providerId="ADAL" clId="{13A87FDE-E8A0-1149-8D57-C36C94595B3F}" dt="2020-12-10T17:19:07.527" v="7" actId="20577"/>
        <pc:sldMkLst>
          <pc:docMk/>
          <pc:sldMk cId="0" sldId="289"/>
        </pc:sldMkLst>
        <pc:spChg chg="mod">
          <ac:chgData name="Kathryn Leeber" userId="15028f3c-0a13-4345-9369-dac953ae4f16" providerId="ADAL" clId="{13A87FDE-E8A0-1149-8D57-C36C94595B3F}" dt="2020-12-10T17:19:07.527" v="7" actId="20577"/>
          <ac:spMkLst>
            <pc:docMk/>
            <pc:sldMk cId="0" sldId="289"/>
            <ac:spMk id="4" creationId="{00000000-0000-0000-0000-000000000000}"/>
          </ac:spMkLst>
        </pc:spChg>
      </pc:sldChg>
      <pc:sldChg chg="modSp mod">
        <pc:chgData name="Kathryn Leeber" userId="15028f3c-0a13-4345-9369-dac953ae4f16" providerId="ADAL" clId="{13A87FDE-E8A0-1149-8D57-C36C94595B3F}" dt="2020-12-10T17:19:30.246" v="11" actId="14100"/>
        <pc:sldMkLst>
          <pc:docMk/>
          <pc:sldMk cId="0" sldId="290"/>
        </pc:sldMkLst>
        <pc:spChg chg="mod">
          <ac:chgData name="Kathryn Leeber" userId="15028f3c-0a13-4345-9369-dac953ae4f16" providerId="ADAL" clId="{13A87FDE-E8A0-1149-8D57-C36C94595B3F}" dt="2020-12-10T17:19:30.246" v="11" actId="14100"/>
          <ac:spMkLst>
            <pc:docMk/>
            <pc:sldMk cId="0" sldId="290"/>
            <ac:spMk id="25603" creationId="{00000000-0000-0000-0000-000000000000}"/>
          </ac:spMkLst>
        </pc:spChg>
      </pc:sldChg>
      <pc:sldChg chg="modSp mod">
        <pc:chgData name="Kathryn Leeber" userId="15028f3c-0a13-4345-9369-dac953ae4f16" providerId="ADAL" clId="{13A87FDE-E8A0-1149-8D57-C36C94595B3F}" dt="2020-12-10T17:19:39.658" v="13" actId="20577"/>
        <pc:sldMkLst>
          <pc:docMk/>
          <pc:sldMk cId="0" sldId="291"/>
        </pc:sldMkLst>
        <pc:spChg chg="mod">
          <ac:chgData name="Kathryn Leeber" userId="15028f3c-0a13-4345-9369-dac953ae4f16" providerId="ADAL" clId="{13A87FDE-E8A0-1149-8D57-C36C94595B3F}" dt="2020-12-10T17:19:39.658" v="13" actId="20577"/>
          <ac:spMkLst>
            <pc:docMk/>
            <pc:sldMk cId="0" sldId="291"/>
            <ac:spMk id="3" creationId="{00000000-0000-0000-0000-000000000000}"/>
          </ac:spMkLst>
        </pc:spChg>
      </pc:sldChg>
      <pc:sldMasterChg chg="modSp mod modSldLayout">
        <pc:chgData name="Kathryn Leeber" userId="15028f3c-0a13-4345-9369-dac953ae4f16" providerId="ADAL" clId="{13A87FDE-E8A0-1149-8D57-C36C94595B3F}" dt="2020-12-10T17:18:17.389" v="3" actId="20577"/>
        <pc:sldMasterMkLst>
          <pc:docMk/>
          <pc:sldMasterMk cId="2871921020" sldId="2147483648"/>
        </pc:sldMasterMkLst>
        <pc:spChg chg="mod">
          <ac:chgData name="Kathryn Leeber" userId="15028f3c-0a13-4345-9369-dac953ae4f16" providerId="ADAL" clId="{13A87FDE-E8A0-1149-8D57-C36C94595B3F}" dt="2020-12-10T17:18:17.389" v="3" actId="20577"/>
          <ac:spMkLst>
            <pc:docMk/>
            <pc:sldMasterMk cId="2871921020" sldId="2147483648"/>
            <ac:spMk id="7" creationId="{21F38BD8-3F75-CE4C-AFEF-0C6B45F77F8C}"/>
          </ac:spMkLst>
        </pc:spChg>
        <pc:sldLayoutChg chg="modSp mod">
          <pc:chgData name="Kathryn Leeber" userId="15028f3c-0a13-4345-9369-dac953ae4f16" providerId="ADAL" clId="{13A87FDE-E8A0-1149-8D57-C36C94595B3F}" dt="2020-12-10T17:18:12.965" v="1" actId="20577"/>
          <pc:sldLayoutMkLst>
            <pc:docMk/>
            <pc:sldMasterMk cId="2871921020" sldId="2147483648"/>
            <pc:sldLayoutMk cId="3047549913" sldId="2147483649"/>
          </pc:sldLayoutMkLst>
          <pc:spChg chg="mod">
            <ac:chgData name="Kathryn Leeber" userId="15028f3c-0a13-4345-9369-dac953ae4f16" providerId="ADAL" clId="{13A87FDE-E8A0-1149-8D57-C36C94595B3F}" dt="2020-12-10T17:18:12.965" v="1" actId="20577"/>
            <ac:spMkLst>
              <pc:docMk/>
              <pc:sldMasterMk cId="2871921020" sldId="2147483648"/>
              <pc:sldLayoutMk cId="3047549913" sldId="2147483649"/>
              <ac:spMk id="17" creationId="{BEEECFBC-FB4D-9945-A4FF-28E342055AC3}"/>
            </ac:spMkLst>
          </pc:spChg>
        </pc:sldLayoutChg>
      </pc:sldMasterChg>
    </pc:docChg>
  </pc:docChgLst>
  <pc:docChgLst>
    <pc:chgData name="Kathryn Leeber" userId="15028f3c-0a13-4345-9369-dac953ae4f16" providerId="ADAL" clId="{D6C0DE9A-8316-2E40-8EAA-92B618394AAD}"/>
    <pc:docChg chg="modSld">
      <pc:chgData name="Kathryn Leeber" userId="15028f3c-0a13-4345-9369-dac953ae4f16" providerId="ADAL" clId="{D6C0DE9A-8316-2E40-8EAA-92B618394AAD}" dt="2020-10-21T14:17:57.452" v="1" actId="207"/>
      <pc:docMkLst>
        <pc:docMk/>
      </pc:docMkLst>
      <pc:sldChg chg="modSp mod">
        <pc:chgData name="Kathryn Leeber" userId="15028f3c-0a13-4345-9369-dac953ae4f16" providerId="ADAL" clId="{D6C0DE9A-8316-2E40-8EAA-92B618394AAD}" dt="2020-10-21T14:17:57.452" v="1" actId="207"/>
        <pc:sldMkLst>
          <pc:docMk/>
          <pc:sldMk cId="1732698309" sldId="258"/>
        </pc:sldMkLst>
        <pc:spChg chg="mod">
          <ac:chgData name="Kathryn Leeber" userId="15028f3c-0a13-4345-9369-dac953ae4f16" providerId="ADAL" clId="{D6C0DE9A-8316-2E40-8EAA-92B618394AAD}" dt="2020-10-21T14:17:57.452" v="1" actId="207"/>
          <ac:spMkLst>
            <pc:docMk/>
            <pc:sldMk cId="1732698309" sldId="258"/>
            <ac:spMk id="19" creationId="{A58A35F8-EA88-094E-8EAD-88FE6A07C447}"/>
          </ac:spMkLst>
        </pc:spChg>
      </pc:sldChg>
    </pc:docChg>
  </pc:docChgLst>
  <pc:docChgLst>
    <pc:chgData name="Kathryn Leeber" userId="15028f3c-0a13-4345-9369-dac953ae4f16" providerId="ADAL" clId="{374093CA-0C73-064B-BA32-20AC220926D4}"/>
    <pc:docChg chg="modSld">
      <pc:chgData name="Kathryn Leeber" userId="15028f3c-0a13-4345-9369-dac953ae4f16" providerId="ADAL" clId="{374093CA-0C73-064B-BA32-20AC220926D4}" dt="2021-01-04T18:53:18.089" v="6" actId="1076"/>
      <pc:docMkLst>
        <pc:docMk/>
      </pc:docMkLst>
      <pc:sldChg chg="modSp mod">
        <pc:chgData name="Kathryn Leeber" userId="15028f3c-0a13-4345-9369-dac953ae4f16" providerId="ADAL" clId="{374093CA-0C73-064B-BA32-20AC220926D4}" dt="2021-01-04T18:52:46.310" v="5" actId="1076"/>
        <pc:sldMkLst>
          <pc:docMk/>
          <pc:sldMk cId="0" sldId="290"/>
        </pc:sldMkLst>
        <pc:spChg chg="mod">
          <ac:chgData name="Kathryn Leeber" userId="15028f3c-0a13-4345-9369-dac953ae4f16" providerId="ADAL" clId="{374093CA-0C73-064B-BA32-20AC220926D4}" dt="2021-01-04T18:52:21.433" v="1" actId="1076"/>
          <ac:spMkLst>
            <pc:docMk/>
            <pc:sldMk cId="0" sldId="290"/>
            <ac:spMk id="2" creationId="{00000000-0000-0000-0000-000000000000}"/>
          </ac:spMkLst>
        </pc:spChg>
        <pc:spChg chg="mod">
          <ac:chgData name="Kathryn Leeber" userId="15028f3c-0a13-4345-9369-dac953ae4f16" providerId="ADAL" clId="{374093CA-0C73-064B-BA32-20AC220926D4}" dt="2021-01-04T18:52:24.733" v="2" actId="1076"/>
          <ac:spMkLst>
            <pc:docMk/>
            <pc:sldMk cId="0" sldId="290"/>
            <ac:spMk id="4" creationId="{00000000-0000-0000-0000-000000000000}"/>
          </ac:spMkLst>
        </pc:spChg>
        <pc:spChg chg="mod">
          <ac:chgData name="Kathryn Leeber" userId="15028f3c-0a13-4345-9369-dac953ae4f16" providerId="ADAL" clId="{374093CA-0C73-064B-BA32-20AC220926D4}" dt="2021-01-04T18:52:46.310" v="5" actId="1076"/>
          <ac:spMkLst>
            <pc:docMk/>
            <pc:sldMk cId="0" sldId="290"/>
            <ac:spMk id="25603" creationId="{00000000-0000-0000-0000-000000000000}"/>
          </ac:spMkLst>
        </pc:spChg>
        <pc:picChg chg="mod">
          <ac:chgData name="Kathryn Leeber" userId="15028f3c-0a13-4345-9369-dac953ae4f16" providerId="ADAL" clId="{374093CA-0C73-064B-BA32-20AC220926D4}" dt="2021-01-04T18:52:17.518" v="0" actId="14100"/>
          <ac:picMkLst>
            <pc:docMk/>
            <pc:sldMk cId="0" sldId="290"/>
            <ac:picMk id="6146" creationId="{00000000-0000-0000-0000-000000000000}"/>
          </ac:picMkLst>
        </pc:picChg>
      </pc:sldChg>
      <pc:sldChg chg="modSp mod">
        <pc:chgData name="Kathryn Leeber" userId="15028f3c-0a13-4345-9369-dac953ae4f16" providerId="ADAL" clId="{374093CA-0C73-064B-BA32-20AC220926D4}" dt="2021-01-04T18:53:18.089" v="6" actId="1076"/>
        <pc:sldMkLst>
          <pc:docMk/>
          <pc:sldMk cId="0" sldId="319"/>
        </pc:sldMkLst>
        <pc:spChg chg="mod">
          <ac:chgData name="Kathryn Leeber" userId="15028f3c-0a13-4345-9369-dac953ae4f16" providerId="ADAL" clId="{374093CA-0C73-064B-BA32-20AC220926D4}" dt="2021-01-04T18:53:18.089" v="6" actId="1076"/>
          <ac:spMkLst>
            <pc:docMk/>
            <pc:sldMk cId="0" sldId="319"/>
            <ac:spMk id="5632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CC2C29-D82F-C845-BE02-87E86F7BD2B4}" type="slidenum">
              <a:rPr lang="en-US" altLang="en-US" sz="1200"/>
              <a:pPr eaLnBrk="1" hangingPunct="1"/>
              <a:t>2</a:t>
            </a:fld>
            <a:endParaRPr lang="en-US" altLang="en-US" sz="1200" dirty="0"/>
          </a:p>
        </p:txBody>
      </p:sp>
    </p:spTree>
    <p:extLst>
      <p:ext uri="{BB962C8B-B14F-4D97-AF65-F5344CB8AC3E}">
        <p14:creationId xmlns:p14="http://schemas.microsoft.com/office/powerpoint/2010/main" val="1610179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Angioedema</a:t>
            </a:r>
          </a:p>
          <a:p>
            <a:r>
              <a:rPr lang="en-US" altLang="en-US" dirty="0">
                <a:latin typeface="Times New Roman" charset="0"/>
                <a:ea typeface="MS PGothic" charset="-128"/>
              </a:rPr>
              <a:t>c.    Wheezing</a:t>
            </a:r>
          </a:p>
          <a:p>
            <a:r>
              <a:rPr lang="en-US" altLang="en-US" dirty="0">
                <a:latin typeface="Times New Roman" charset="0"/>
                <a:ea typeface="MS PGothic" charset="-128"/>
              </a:rPr>
              <a:t>	</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42BD0F6-DE00-AB4E-81A9-59B0273CEC37}" type="slidenum">
              <a:rPr lang="en-US" altLang="en-US" sz="1200"/>
              <a:pPr eaLnBrk="1" hangingPunct="1"/>
              <a:t>11</a:t>
            </a:fld>
            <a:endParaRPr lang="en-US" altLang="en-US" sz="1200" dirty="0"/>
          </a:p>
        </p:txBody>
      </p:sp>
    </p:spTree>
    <p:extLst>
      <p:ext uri="{BB962C8B-B14F-4D97-AF65-F5344CB8AC3E}">
        <p14:creationId xmlns:p14="http://schemas.microsoft.com/office/powerpoint/2010/main" val="32896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Stridor may be heard on inspiration if there is upper airway narrowing </a:t>
            </a:r>
          </a:p>
          <a:p>
            <a:r>
              <a:rPr lang="en-US" altLang="en-US" dirty="0">
                <a:latin typeface="Times New Roman" charset="0"/>
                <a:ea typeface="MS PGothic" charset="-128"/>
              </a:rPr>
              <a:t>5.   Hypotension due to vasodilation, as well as increased capillary permeability.</a:t>
            </a:r>
          </a:p>
          <a:p>
            <a:r>
              <a:rPr lang="en-US" altLang="en-US" dirty="0">
                <a:latin typeface="Times New Roman" charset="0"/>
                <a:ea typeface="MS PGothic" charset="-128"/>
              </a:rPr>
              <a:t>6.   Patients may experience, nausea, vomiting, and abdominal cramps)</a:t>
            </a:r>
          </a:p>
          <a:p>
            <a:endParaRPr lang="en-US" altLang="en-US" dirty="0">
              <a:latin typeface="Times New Roman" charset="0"/>
              <a:ea typeface="MS PGothic"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ABAABD-DCD5-4340-A56B-34C7BB200E0F}"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2867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IV. Common Allergens</a:t>
            </a:r>
          </a:p>
          <a:p>
            <a:r>
              <a:rPr lang="en-US" altLang="en-US" dirty="0">
                <a:latin typeface="Times New Roman" charset="0"/>
                <a:ea typeface="MS PGothic" charset="-128"/>
              </a:rPr>
              <a:t>A.      The most common allergens fall into one of the following five general categories.</a:t>
            </a:r>
          </a:p>
          <a:p>
            <a:r>
              <a:rPr lang="en-US" altLang="en-US" dirty="0">
                <a:latin typeface="Times New Roman" charset="0"/>
                <a:ea typeface="MS PGothic" charset="-128"/>
              </a:rPr>
              <a:t>          1.    Food</a:t>
            </a:r>
          </a:p>
          <a:p>
            <a:r>
              <a:rPr lang="en-US" altLang="en-US" dirty="0">
                <a:latin typeface="Times New Roman" charset="0"/>
                <a:ea typeface="MS PGothic" charset="-128"/>
              </a:rPr>
              <a:t>                 a.    Certain foods (eg, shellfish, peanuts) may be the most common trigger of anaphylaxis. </a:t>
            </a:r>
          </a:p>
          <a:p>
            <a:r>
              <a:rPr lang="en-US" altLang="en-US" dirty="0">
                <a:latin typeface="Times New Roman" charset="0"/>
                <a:ea typeface="MS PGothic" charset="-128"/>
              </a:rPr>
              <a:t>                 b.    Symptoms:</a:t>
            </a:r>
          </a:p>
          <a:p>
            <a:r>
              <a:rPr lang="en-US" altLang="en-US" dirty="0">
                <a:latin typeface="Times New Roman" charset="0"/>
                <a:ea typeface="MS PGothic" charset="-128"/>
              </a:rPr>
              <a:t>	i.    May take more than 30 minutes to appear</a:t>
            </a:r>
          </a:p>
          <a:p>
            <a:r>
              <a:rPr lang="en-US" altLang="en-US" dirty="0">
                <a:latin typeface="Times New Roman" charset="0"/>
                <a:ea typeface="MS PGothic" charset="-128"/>
              </a:rPr>
              <a:t>	ii.    May not include skin signs (eg, hives)</a:t>
            </a:r>
          </a:p>
          <a:p>
            <a:r>
              <a:rPr lang="en-US" altLang="en-US" dirty="0">
                <a:latin typeface="Times New Roman" charset="0"/>
                <a:ea typeface="MS PGothic" charset="-128"/>
              </a:rPr>
              <a:t>	iii.   The reaction can be severe and involve the respiratory and/or cardiovascular systems.</a:t>
            </a:r>
          </a:p>
          <a:p>
            <a:r>
              <a:rPr lang="en-US" altLang="en-US" dirty="0">
                <a:latin typeface="Times New Roman" charset="0"/>
                <a:ea typeface="MS PGothic" charset="-128"/>
              </a:rPr>
              <a:t>           2.    Medication</a:t>
            </a:r>
          </a:p>
          <a:p>
            <a:r>
              <a:rPr lang="en-US" altLang="en-US" dirty="0">
                <a:latin typeface="Times New Roman" charset="0"/>
                <a:ea typeface="MS PGothic" charset="-128"/>
              </a:rPr>
              <a:t>                 a.    Medications are the second most common source of anaphylactic reactions, particularly antibiotics (eg, penicillin) and nonsteroidal anti-inflammatory drugs (NSAIDs). </a:t>
            </a:r>
          </a:p>
          <a:p>
            <a:endParaRPr lang="en-US" altLang="en-US" dirty="0">
              <a:latin typeface="Times New Roman" charset="0"/>
              <a:ea typeface="MS PGothic" charset="-128"/>
            </a:endParaRP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EAFC941-3683-694C-A507-7486C86FAB99}"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61513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b.    If the medication is injected, the reaction may be immediate (within 30 minutes) and severe.</a:t>
            </a:r>
          </a:p>
          <a:p>
            <a:r>
              <a:rPr lang="en-US" altLang="en-US" dirty="0">
                <a:latin typeface="Times New Roman" charset="0"/>
                <a:ea typeface="MS PGothic" charset="-128"/>
              </a:rPr>
              <a:t>c.    Reactions to oral medications may take more than 30 minutes to appear but can also be very severe.</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33F4C8-ABC0-854E-87B2-7D0B88929E0D}" type="slidenum">
              <a:rPr lang="en-US" altLang="en-US" sz="1200"/>
              <a:pPr eaLnBrk="1" hangingPunct="1"/>
              <a:t>14</a:t>
            </a:fld>
            <a:endParaRPr lang="en-US" altLang="en-US" sz="1200" dirty="0"/>
          </a:p>
        </p:txBody>
      </p:sp>
    </p:spTree>
    <p:extLst>
      <p:ext uri="{BB962C8B-B14F-4D97-AF65-F5344CB8AC3E}">
        <p14:creationId xmlns:p14="http://schemas.microsoft.com/office/powerpoint/2010/main" val="1338057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Plants</a:t>
            </a:r>
          </a:p>
          <a:p>
            <a:r>
              <a:rPr lang="en-US" altLang="en-US" dirty="0">
                <a:latin typeface="Times New Roman" charset="0"/>
                <a:ea typeface="MS PGothic" charset="-128"/>
              </a:rPr>
              <a:t>      a.    Dusts, pollens, and other plant materials can cause a rapid and severe allergic reaction.</a:t>
            </a:r>
          </a:p>
          <a:p>
            <a:r>
              <a:rPr lang="en-US" altLang="en-US" dirty="0">
                <a:latin typeface="Times New Roman" charset="0"/>
                <a:ea typeface="MS PGothic" charset="-128"/>
              </a:rPr>
              <a:t>      b.    Common plant allergens include ragweed, ryegrass, maple, and oak.</a:t>
            </a:r>
          </a:p>
          <a:p>
            <a:pPr marL="228600" indent="-228600">
              <a:buAutoNum type="arabicPeriod" startAt="4"/>
            </a:pPr>
            <a:r>
              <a:rPr lang="en-US" altLang="en-US" dirty="0">
                <a:latin typeface="Times New Roman" charset="0"/>
                <a:ea typeface="MS PGothic" charset="-128"/>
              </a:rPr>
              <a:t>Chemicals</a:t>
            </a:r>
          </a:p>
          <a:p>
            <a:pPr marL="0" indent="0">
              <a:buNone/>
            </a:pPr>
            <a:r>
              <a:rPr lang="en-US" altLang="en-US" dirty="0">
                <a:latin typeface="Times New Roman" charset="0"/>
                <a:ea typeface="MS PGothic" charset="-128"/>
              </a:rPr>
              <a:t>      a. Certain chemicals, makeup, soap, hair dye, latex, and various other substances can cause severe allergic reactions.</a:t>
            </a: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Latex is of particular concern to health care providers.</a:t>
            </a: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Use latex alternatives such as nitrile gloves.</a:t>
            </a:r>
          </a:p>
          <a:p>
            <a:endParaRPr lang="en-US" altLang="en-US" dirty="0">
              <a:latin typeface="Times New Roman" charset="0"/>
              <a:ea typeface="MS PGothic" charset="-128"/>
            </a:endParaRP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3EEDA3-3145-3A4E-9B48-53DBC756118E}" type="slidenum">
              <a:rPr lang="en-US" altLang="en-US" sz="1200"/>
              <a:pPr eaLnBrk="1" hangingPunct="1"/>
              <a:t>15</a:t>
            </a:fld>
            <a:endParaRPr lang="en-US" altLang="en-US" sz="1200" dirty="0"/>
          </a:p>
        </p:txBody>
      </p:sp>
    </p:spTree>
    <p:extLst>
      <p:ext uri="{BB962C8B-B14F-4D97-AF65-F5344CB8AC3E}">
        <p14:creationId xmlns:p14="http://schemas.microsoft.com/office/powerpoint/2010/main" val="291752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5.    Insect bites and stings</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a.   Envenomation: the process of an insect injecting its venom</a:t>
            </a:r>
          </a:p>
          <a:p>
            <a:r>
              <a:rPr lang="en-US" sz="1200" kern="1200" dirty="0">
                <a:solidFill>
                  <a:schemeClr val="tx1"/>
                </a:solidFill>
                <a:effectLst/>
                <a:latin typeface="Times New Roman" pitchFamily="18" charset="0"/>
                <a:ea typeface="MS PGothic" pitchFamily="34" charset="-128"/>
                <a:cs typeface="+mn-cs"/>
              </a:rPr>
              <a:t>       b.   The reaction can be localized or may be severe and systemic.</a:t>
            </a:r>
            <a:endParaRPr lang="en-US" altLang="en-US" dirty="0">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C2EB2F-4509-A645-8BC8-41F91858BE9B}" type="slidenum">
              <a:rPr lang="en-US" altLang="en-US" sz="1200"/>
              <a:pPr eaLnBrk="1" hangingPunct="1"/>
              <a:t>16</a:t>
            </a:fld>
            <a:endParaRPr lang="en-US" altLang="en-US" sz="1200" dirty="0"/>
          </a:p>
        </p:txBody>
      </p:sp>
    </p:spTree>
    <p:extLst>
      <p:ext uri="{BB962C8B-B14F-4D97-AF65-F5344CB8AC3E}">
        <p14:creationId xmlns:p14="http://schemas.microsoft.com/office/powerpoint/2010/main" val="77221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B.    Insect stings</a:t>
            </a:r>
          </a:p>
          <a:p>
            <a:r>
              <a:rPr lang="en-US" altLang="en-US" dirty="0">
                <a:latin typeface="Times New Roman" charset="0"/>
                <a:ea typeface="MS PGothic" charset="-128"/>
              </a:rPr>
              <a:t>       1.    Approximately 2 million Americans are allergic to the venom of bees, wasps, and hornets, and allergic reactions to insect stings account for at least 62 deaths in the United States per year.</a:t>
            </a:r>
          </a:p>
          <a:p>
            <a:r>
              <a:rPr lang="en-US" altLang="en-US" dirty="0">
                <a:latin typeface="Times New Roman" charset="0"/>
                <a:ea typeface="MS PGothic" charset="-128"/>
              </a:rPr>
              <a:t>       2.    In about half of these deaths, the victim had never experienced a reaction to prior stings.</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E62D1C9-4747-A148-BD0A-EFA91B27230F}"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29868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3. The stinging organ of most insects is a small, hollow spine projecting from the abdomen.</a:t>
            </a:r>
          </a:p>
          <a:p>
            <a:endParaRPr lang="en-US" altLang="en-US" dirty="0">
              <a:latin typeface="Times New Roman" charset="0"/>
              <a:ea typeface="MS PGothic" charset="-128"/>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7DA43EB-0447-9B46-9BEC-195681EDFCF2}" type="slidenum">
              <a:rPr lang="en-US" altLang="en-US" sz="1200"/>
              <a:pPr eaLnBrk="1" hangingPunct="1"/>
              <a:t>18</a:t>
            </a:fld>
            <a:endParaRPr lang="en-US" altLang="en-US" sz="1200" dirty="0"/>
          </a:p>
        </p:txBody>
      </p:sp>
    </p:spTree>
    <p:extLst>
      <p:ext uri="{BB962C8B-B14F-4D97-AF65-F5344CB8AC3E}">
        <p14:creationId xmlns:p14="http://schemas.microsoft.com/office/powerpoint/2010/main" val="2073447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Honeybees cannot withdraw their stinger.</a:t>
            </a:r>
          </a:p>
          <a:p>
            <a:r>
              <a:rPr lang="en-US" altLang="en-US" dirty="0">
                <a:latin typeface="Times New Roman" charset="0"/>
                <a:ea typeface="MS PGothic" charset="-128"/>
              </a:rPr>
              <a:t>       a.    If the stinger is not removed, it can continue to inject venom for up to 20 minutes.</a:t>
            </a:r>
          </a:p>
          <a:p>
            <a:r>
              <a:rPr lang="en-US" altLang="en-US" dirty="0">
                <a:latin typeface="Times New Roman" charset="0"/>
                <a:ea typeface="MS PGothic" charset="-128"/>
              </a:rPr>
              <a:t>5.    Wasps and hornets can sting multiple times.</a:t>
            </a:r>
          </a:p>
          <a:p>
            <a:r>
              <a:rPr lang="en-US" altLang="en-US" dirty="0">
                <a:latin typeface="Times New Roman" charset="0"/>
                <a:ea typeface="MS PGothic" charset="-128"/>
              </a:rPr>
              <a:t>	</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186AA8E-14F4-CF40-B8A1-2580CA341BCF}"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218572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Some ants, especially the fire ant, strike repeatedly.</a:t>
            </a:r>
          </a:p>
          <a:p>
            <a:endParaRPr lang="en-US" altLang="en-US" dirty="0">
              <a:latin typeface="Times New Roman" charset="0"/>
              <a:ea typeface="MS PGothic" charset="-128"/>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CF38C4-AC20-F744-8955-2D718C1EE99D}" type="slidenum">
              <a:rPr lang="en-US" altLang="en-US" sz="1200"/>
              <a:pPr eaLnBrk="1" hangingPunct="1"/>
              <a:t>20</a:t>
            </a:fld>
            <a:endParaRPr lang="en-US" altLang="en-US" sz="1200" dirty="0"/>
          </a:p>
        </p:txBody>
      </p:sp>
    </p:spTree>
    <p:extLst>
      <p:ext uri="{BB962C8B-B14F-4D97-AF65-F5344CB8AC3E}">
        <p14:creationId xmlns:p14="http://schemas.microsoft.com/office/powerpoint/2010/main" val="2144319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i="1" dirty="0">
              <a:latin typeface="Times New Roman" charset="0"/>
              <a:ea typeface="MS PGothic" charset="-128"/>
            </a:endParaRPr>
          </a:p>
          <a:p>
            <a:r>
              <a:rPr lang="en-US" altLang="en-US" dirty="0">
                <a:latin typeface="Times New Roman" charset="0"/>
                <a:ea typeface="MS PGothic" charset="-128"/>
              </a:rPr>
              <a:t>Immunology</a:t>
            </a:r>
          </a:p>
          <a:p>
            <a:r>
              <a:rPr lang="en-US" altLang="en-US" dirty="0">
                <a:latin typeface="Times New Roman" charset="0"/>
                <a:ea typeface="MS PGothic" charset="-128"/>
              </a:rPr>
              <a:t>Recognition and management of shock and difficulty breathing related to</a:t>
            </a:r>
          </a:p>
          <a:p>
            <a:r>
              <a:rPr lang="en-US" altLang="en-US" dirty="0">
                <a:latin typeface="Times New Roman" charset="0"/>
                <a:ea typeface="MS PGothic" charset="-128"/>
              </a:rPr>
              <a:t>• Anaphylactic reactions </a:t>
            </a:r>
          </a:p>
          <a:p>
            <a:r>
              <a:rPr lang="en-US" altLang="en-US" dirty="0">
                <a:latin typeface="Times New Roman" charset="0"/>
                <a:ea typeface="MS PGothic" charset="-128"/>
              </a:rPr>
              <a:t>Anatomy, physiology, pathophysiology, assessment, and management of</a:t>
            </a:r>
          </a:p>
          <a:p>
            <a:r>
              <a:rPr lang="en-US" altLang="en-US" dirty="0">
                <a:latin typeface="Times New Roman" charset="0"/>
                <a:ea typeface="MS PGothic" charset="-128"/>
              </a:rPr>
              <a:t>• Hypersensitivity disorders and/or emergencies </a:t>
            </a:r>
          </a:p>
          <a:p>
            <a:r>
              <a:rPr lang="en-US" altLang="en-US" dirty="0">
                <a:latin typeface="Times New Roman" charset="0"/>
                <a:ea typeface="MS PGothic" charset="-128"/>
              </a:rPr>
              <a:t>• Anaphylactic reactions </a:t>
            </a:r>
          </a:p>
          <a:p>
            <a:endParaRPr lang="en-US" altLang="en-US" dirty="0">
              <a:latin typeface="Times New Roman" charset="0"/>
              <a:ea typeface="MS PGothic" charset="-128"/>
            </a:endParaRP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3395954-20C2-634C-B7D3-533D81B14396}" type="slidenum">
              <a:rPr lang="en-US" altLang="en-US" sz="1200"/>
              <a:pPr eaLnBrk="1" hangingPunct="1"/>
              <a:t>3</a:t>
            </a:fld>
            <a:endParaRPr lang="en-US" altLang="en-US" sz="1200" dirty="0"/>
          </a:p>
        </p:txBody>
      </p:sp>
    </p:spTree>
    <p:extLst>
      <p:ext uri="{BB962C8B-B14F-4D97-AF65-F5344CB8AC3E}">
        <p14:creationId xmlns:p14="http://schemas.microsoft.com/office/powerpoint/2010/main" val="18375045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Signs and symptoms:</a:t>
            </a:r>
          </a:p>
          <a:p>
            <a:r>
              <a:rPr lang="en-US" altLang="en-US" dirty="0">
                <a:latin typeface="Times New Roman" charset="0"/>
                <a:ea typeface="MS PGothic" charset="-128"/>
              </a:rPr>
              <a:t>       a.    Sudden pain</a:t>
            </a:r>
          </a:p>
          <a:p>
            <a:r>
              <a:rPr lang="en-US" altLang="en-US" dirty="0">
                <a:latin typeface="Times New Roman" charset="0"/>
                <a:ea typeface="MS PGothic" charset="-128"/>
              </a:rPr>
              <a:t>       b.    Swelling</a:t>
            </a:r>
          </a:p>
          <a:p>
            <a:r>
              <a:rPr lang="en-US" altLang="en-US" dirty="0">
                <a:latin typeface="Times New Roman" charset="0"/>
                <a:ea typeface="MS PGothic" charset="-128"/>
              </a:rPr>
              <a:t>       c.    Localized heat</a:t>
            </a:r>
          </a:p>
          <a:p>
            <a:r>
              <a:rPr lang="en-US" altLang="en-US" dirty="0">
                <a:latin typeface="Times New Roman" charset="0"/>
                <a:ea typeface="MS PGothic" charset="-128"/>
              </a:rPr>
              <a:t>       d.   Widespread urticaria</a:t>
            </a:r>
          </a:p>
          <a:p>
            <a:r>
              <a:rPr lang="en-US" altLang="en-US" dirty="0">
                <a:latin typeface="Times New Roman" charset="0"/>
                <a:ea typeface="MS PGothic" charset="-128"/>
              </a:rPr>
              <a:t>       e.   Redness in light-skinned individuals</a:t>
            </a:r>
          </a:p>
          <a:p>
            <a:r>
              <a:rPr lang="en-US" altLang="en-US" dirty="0">
                <a:latin typeface="Times New Roman" charset="0"/>
                <a:ea typeface="MS PGothic" charset="-128"/>
              </a:rPr>
              <a:t>       f.    Itching and possibly a wheal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1068F2-787B-D143-BB4E-7B702FE6F21A}" type="slidenum">
              <a:rPr lang="en-US" altLang="en-US" sz="1200"/>
              <a:pPr eaLnBrk="1" hangingPunct="1"/>
              <a:t>21</a:t>
            </a:fld>
            <a:endParaRPr lang="en-US" altLang="en-US" sz="1200" dirty="0"/>
          </a:p>
        </p:txBody>
      </p:sp>
    </p:spTree>
    <p:extLst>
      <p:ext uri="{BB962C8B-B14F-4D97-AF65-F5344CB8AC3E}">
        <p14:creationId xmlns:p14="http://schemas.microsoft.com/office/powerpoint/2010/main" val="50663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9"/>
            </a:pPr>
            <a:r>
              <a:rPr lang="en-US" altLang="en-US" dirty="0">
                <a:latin typeface="Times New Roman" charset="0"/>
                <a:ea typeface="MS PGothic" charset="-128"/>
              </a:rPr>
              <a:t>In more severe (anaphylactic) cases, patients may experience: </a:t>
            </a:r>
          </a:p>
          <a:p>
            <a:pPr marL="0" indent="0">
              <a:buNone/>
            </a:pPr>
            <a:r>
              <a:rPr lang="en-US" altLang="en-US" dirty="0">
                <a:latin typeface="Times New Roman" charset="0"/>
                <a:ea typeface="MS PGothic" charset="-128"/>
              </a:rPr>
              <a:t>       a.    Stridor</a:t>
            </a:r>
          </a:p>
          <a:p>
            <a:r>
              <a:rPr lang="en-US" altLang="en-US" dirty="0">
                <a:latin typeface="Times New Roman" charset="0"/>
                <a:ea typeface="MS PGothic" charset="-128"/>
              </a:rPr>
              <a:t>       b.    Bronchospasm and wheezing</a:t>
            </a:r>
          </a:p>
          <a:p>
            <a:r>
              <a:rPr lang="en-US" altLang="en-US" dirty="0">
                <a:latin typeface="Times New Roman" charset="0"/>
                <a:ea typeface="MS PGothic" charset="-128"/>
              </a:rPr>
              <a:t>       c.    Chest tightness and coughing</a:t>
            </a:r>
          </a:p>
          <a:p>
            <a:r>
              <a:rPr lang="en-US" altLang="en-US" dirty="0">
                <a:latin typeface="Times New Roman" charset="0"/>
                <a:ea typeface="MS PGothic" charset="-128"/>
              </a:rPr>
              <a:t>       d.    Dyspnea</a:t>
            </a:r>
          </a:p>
          <a:p>
            <a:r>
              <a:rPr lang="en-US" altLang="en-US" dirty="0">
                <a:latin typeface="Times New Roman" charset="0"/>
                <a:ea typeface="MS PGothic" charset="-128"/>
              </a:rPr>
              <a:t>       e.    Anxiety</a:t>
            </a:r>
          </a:p>
          <a:p>
            <a:r>
              <a:rPr lang="en-US" altLang="en-US" dirty="0">
                <a:latin typeface="Times New Roman" charset="0"/>
                <a:ea typeface="MS PGothic" charset="-128"/>
              </a:rPr>
              <a:t>       f.    Gastrointestinal complaints</a:t>
            </a:r>
          </a:p>
          <a:p>
            <a:r>
              <a:rPr lang="en-US" altLang="en-US" dirty="0">
                <a:latin typeface="Times New Roman" charset="0"/>
                <a:ea typeface="MS PGothic" charset="-128"/>
              </a:rPr>
              <a:t>       g.    Hypotension</a:t>
            </a:r>
          </a:p>
          <a:p>
            <a:r>
              <a:rPr lang="en-US" altLang="en-US" dirty="0">
                <a:latin typeface="Times New Roman" charset="0"/>
                <a:ea typeface="MS PGothic" charset="-128"/>
              </a:rPr>
              <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5AD569-5BBD-FD47-B1D5-297681FC5AE2}" type="slidenum">
              <a:rPr lang="en-US" altLang="en-US" sz="1200"/>
              <a:pPr eaLnBrk="1" hangingPunct="1"/>
              <a:t>22</a:t>
            </a:fld>
            <a:endParaRPr lang="en-US" altLang="en-US" sz="1200" dirty="0"/>
          </a:p>
        </p:txBody>
      </p:sp>
    </p:spTree>
    <p:extLst>
      <p:ext uri="{BB962C8B-B14F-4D97-AF65-F5344CB8AC3E}">
        <p14:creationId xmlns:p14="http://schemas.microsoft.com/office/powerpoint/2010/main" val="2090769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Occasionally, respiratory failure</a:t>
            </a:r>
          </a:p>
          <a:p>
            <a:r>
              <a:rPr lang="en-US" altLang="en-US" dirty="0">
                <a:latin typeface="Times New Roman" charset="0"/>
                <a:ea typeface="MS PGothic" charset="-128"/>
              </a:rPr>
              <a:t>i.    If untreated, an anaphylactic reaction can proceed rapidly to death.</a:t>
            </a:r>
          </a:p>
          <a:p>
            <a:r>
              <a:rPr lang="en-US" altLang="en-US" dirty="0">
                <a:latin typeface="Times New Roman" charset="0"/>
                <a:ea typeface="MS PGothic" charset="-128"/>
              </a:rPr>
              <a:t>j.    More than two-thirds of patients who die of anaphylaxis do so within the first 30 minutes. </a:t>
            </a:r>
          </a:p>
          <a:p>
            <a:endParaRPr lang="en-US" altLang="en-US" dirty="0">
              <a:latin typeface="Times New Roman" charset="0"/>
              <a:ea typeface="MS PGothic" charset="-128"/>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982B650-3B37-6A42-8335-812C09E38A31}" type="slidenum">
              <a:rPr lang="en-US" altLang="en-US" sz="1200"/>
              <a:pPr eaLnBrk="1" hangingPunct="1"/>
              <a:t>23</a:t>
            </a:fld>
            <a:endParaRPr lang="en-US" altLang="en-US" sz="1200" dirty="0"/>
          </a:p>
        </p:txBody>
      </p:sp>
    </p:spTree>
    <p:extLst>
      <p:ext uri="{BB962C8B-B14F-4D97-AF65-F5344CB8AC3E}">
        <p14:creationId xmlns:p14="http://schemas.microsoft.com/office/powerpoint/2010/main" val="284154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Patient Assessment in an Immunologic Emergency</a:t>
            </a:r>
          </a:p>
          <a:p>
            <a:r>
              <a:rPr lang="en-US" altLang="en-US" dirty="0">
                <a:latin typeface="Times New Roman" charset="0"/>
                <a:ea typeface="MS PGothic" charset="-128"/>
              </a:rPr>
              <a:t>A.    Scene size-up</a:t>
            </a:r>
          </a:p>
          <a:p>
            <a:r>
              <a:rPr lang="en-US" altLang="en-US" dirty="0">
                <a:latin typeface="Times New Roman" charset="0"/>
                <a:ea typeface="MS PGothic" charset="-128"/>
              </a:rPr>
              <a:t>       1.    Scene safety</a:t>
            </a:r>
          </a:p>
          <a:p>
            <a:r>
              <a:rPr lang="en-US" altLang="en-US" dirty="0">
                <a:latin typeface="Times New Roman" charset="0"/>
                <a:ea typeface="MS PGothic" charset="-128"/>
              </a:rPr>
              <a:t>              a.    The patient</a:t>
            </a:r>
            <a:r>
              <a:rPr lang="ja-JP" altLang="en-US" dirty="0">
                <a:latin typeface="Times New Roman" charset="0"/>
                <a:ea typeface="MS PGothic" charset="-128"/>
              </a:rPr>
              <a:t>’</a:t>
            </a:r>
            <a:r>
              <a:rPr lang="en-US" altLang="ja-JP" dirty="0">
                <a:latin typeface="Times New Roman" charset="0"/>
                <a:ea typeface="MS PGothic" charset="-128"/>
              </a:rPr>
              <a:t>s environment or recent activity may indicate the source of the allergic reaction.</a:t>
            </a:r>
          </a:p>
          <a:p>
            <a:r>
              <a:rPr lang="en-US" altLang="en-US" dirty="0">
                <a:latin typeface="Times New Roman" charset="0"/>
                <a:ea typeface="MS PGothic" charset="-128"/>
              </a:rPr>
              <a:t>			</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B30B2B-E577-644E-8AFC-320E05EC0143}" type="slidenum">
              <a:rPr lang="en-US" altLang="en-US" sz="1200"/>
              <a:pPr eaLnBrk="1" hangingPunct="1"/>
              <a:t>24</a:t>
            </a:fld>
            <a:endParaRPr lang="en-US" altLang="en-US" sz="1200" dirty="0"/>
          </a:p>
        </p:txBody>
      </p:sp>
    </p:spTree>
    <p:extLst>
      <p:ext uri="{BB962C8B-B14F-4D97-AF65-F5344CB8AC3E}">
        <p14:creationId xmlns:p14="http://schemas.microsoft.com/office/powerpoint/2010/main" val="1930349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 respiratory problem reported by dispatch may be an allergic reaction.</a:t>
            </a:r>
          </a:p>
          <a:p>
            <a:r>
              <a:rPr lang="en-US" altLang="en-US" dirty="0">
                <a:latin typeface="Times New Roman" charset="0"/>
                <a:ea typeface="MS PGothic" charset="-128"/>
              </a:rPr>
              <a:t>       i.    Until a field impression of allergic reaction is firmly established, be mindful of other potential causes of respiratory distress.</a:t>
            </a:r>
          </a:p>
          <a:p>
            <a:r>
              <a:rPr lang="en-US" altLang="en-US" dirty="0">
                <a:latin typeface="Times New Roman" charset="0"/>
                <a:ea typeface="MS PGothic" charset="-128"/>
              </a:rPr>
              <a:t>       ii.    Traumatic injury may also be present, secondary to the medical emergency.</a:t>
            </a:r>
          </a:p>
          <a:p>
            <a:r>
              <a:rPr lang="en-US" altLang="en-US" dirty="0">
                <a:latin typeface="Times New Roman" charset="0"/>
                <a:ea typeface="MS PGothic" charset="-128"/>
              </a:rPr>
              <a:t>c.    Follow standard precautions, with a minimum of gloves and eye protection.</a:t>
            </a:r>
          </a:p>
          <a:p>
            <a:r>
              <a:rPr lang="en-US" altLang="en-US" dirty="0">
                <a:latin typeface="Times New Roman" charset="0"/>
                <a:ea typeface="MS PGothic" charset="-128"/>
              </a:rPr>
              <a:t>d.    Consider the need for additional resources, such ALS personnel.</a:t>
            </a:r>
          </a:p>
          <a:p>
            <a:endParaRPr lang="en-US" altLang="en-US" dirty="0">
              <a:latin typeface="Times New Roman" charset="0"/>
              <a:ea typeface="MS PGothic" charset="-128"/>
            </a:endParaRP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277E36-249C-8748-B681-BB4E4CE0C727}"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3464903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p>
          <a:p>
            <a:r>
              <a:rPr lang="en-US" altLang="en-US" dirty="0">
                <a:latin typeface="Times New Roman" charset="0"/>
                <a:ea typeface="MS PGothic" charset="-128"/>
              </a:rPr>
              <a:t>       1.    Quickly identify and treat any immediate or potential life threats.</a:t>
            </a:r>
          </a:p>
          <a:p>
            <a:r>
              <a:rPr lang="en-US" altLang="en-US" dirty="0">
                <a:latin typeface="Times New Roman" charset="0"/>
                <a:ea typeface="MS PGothic" charset="-128"/>
              </a:rPr>
              <a:t>              a.    </a:t>
            </a:r>
            <a:r>
              <a:rPr lang="en-US" altLang="ja-JP" dirty="0">
                <a:latin typeface="Times New Roman" charset="0"/>
                <a:ea typeface="MS PGothic" charset="-128"/>
              </a:rPr>
              <a:t>ABCs should be reassessed repeatedly throughout transport.</a:t>
            </a:r>
          </a:p>
          <a:p>
            <a:r>
              <a:rPr lang="en-US" altLang="en-US" dirty="0">
                <a:latin typeface="Times New Roman" charset="0"/>
                <a:ea typeface="MS PGothic" charset="-128"/>
              </a:rPr>
              <a:t>       2.    Form a general impression.</a:t>
            </a:r>
          </a:p>
          <a:p>
            <a:r>
              <a:rPr lang="en-US" altLang="en-US" dirty="0">
                <a:latin typeface="Times New Roman" charset="0"/>
                <a:ea typeface="MS PGothic" charset="-128"/>
              </a:rPr>
              <a:t>              a.    Allergic reactions may present as a respiratory condition or as cardiovascular distress in the form of shock. </a:t>
            </a:r>
          </a:p>
          <a:p>
            <a:r>
              <a:rPr lang="en-US" altLang="en-US" dirty="0">
                <a:latin typeface="Times New Roman" charset="0"/>
                <a:ea typeface="MS PGothic" charset="-128"/>
              </a:rPr>
              <a:t>              b.    If the patient is anxious and in distress, immediately call for ALS backup if available.</a:t>
            </a:r>
          </a:p>
          <a:p>
            <a:r>
              <a:rPr lang="en-US" altLang="en-US" dirty="0">
                <a:latin typeface="Times New Roman" charset="0"/>
                <a:ea typeface="MS PGothic" charset="-128"/>
              </a:rPr>
              <a:t>              c.    Look for a medical identification tag if the patient is found unresponsive or is unable to answer questions.</a:t>
            </a:r>
          </a:p>
          <a:p>
            <a:endParaRPr lang="en-US" altLang="en-US" dirty="0">
              <a:latin typeface="Times New Roman" charset="0"/>
              <a:ea typeface="MS PGothic" charset="-128"/>
            </a:endParaRP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1CA8CBA-86E7-1E4E-B218-AF87E4DF0694}" type="slidenum">
              <a:rPr lang="en-US" altLang="en-US" sz="1200"/>
              <a:pPr eaLnBrk="1" hangingPunct="1"/>
              <a:t>26</a:t>
            </a:fld>
            <a:endParaRPr lang="en-US" altLang="en-US" sz="1200" dirty="0"/>
          </a:p>
        </p:txBody>
      </p:sp>
    </p:spTree>
    <p:extLst>
      <p:ext uri="{BB962C8B-B14F-4D97-AF65-F5344CB8AC3E}">
        <p14:creationId xmlns:p14="http://schemas.microsoft.com/office/powerpoint/2010/main" val="2814134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Airway and breathing</a:t>
            </a:r>
          </a:p>
          <a:p>
            <a:r>
              <a:rPr lang="en-US" altLang="en-US" dirty="0">
                <a:latin typeface="Times New Roman" charset="0"/>
                <a:ea typeface="MS PGothic" charset="-128"/>
              </a:rPr>
              <a:t>       a.    Anaphylaxis can cause rapid swelling of the upper airway.</a:t>
            </a:r>
          </a:p>
          <a:p>
            <a:r>
              <a:rPr lang="en-US" altLang="en-US" dirty="0">
                <a:latin typeface="Times New Roman" charset="0"/>
                <a:ea typeface="MS PGothic" charset="-128"/>
              </a:rPr>
              <a:t>       b.    Not all allergic reactions are anaphylactic reactions.</a:t>
            </a:r>
          </a:p>
          <a:p>
            <a:r>
              <a:rPr lang="en-US" altLang="en-US" dirty="0">
                <a:latin typeface="Times New Roman" charset="0"/>
                <a:ea typeface="MS PGothic" charset="-128"/>
              </a:rPr>
              <a:t>		</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EBB6CB-EFA5-544D-AE23-6C3D8DAC262F}" type="slidenum">
              <a:rPr lang="en-US" altLang="en-US" sz="1200"/>
              <a:pPr eaLnBrk="1" hangingPunct="1"/>
              <a:t>27</a:t>
            </a:fld>
            <a:endParaRPr lang="en-US" altLang="en-US" sz="1200" dirty="0"/>
          </a:p>
        </p:txBody>
      </p:sp>
    </p:spTree>
    <p:extLst>
      <p:ext uri="{BB962C8B-B14F-4D97-AF65-F5344CB8AC3E}">
        <p14:creationId xmlns:p14="http://schemas.microsoft.com/office/powerpoint/2010/main" val="957468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Quickly assess for increased work of breathing, use of accessory muscles, head bobbing, tripod positioning, nostril flaring, and abnormal breath sounds.</a:t>
            </a:r>
          </a:p>
          <a:p>
            <a:r>
              <a:rPr lang="en-US" altLang="en-US" dirty="0">
                <a:latin typeface="Times New Roman" charset="0"/>
                <a:ea typeface="MS PGothic" charset="-128"/>
              </a:rPr>
              <a:t>	</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E22544-C7A2-8345-B8B2-9D8FB7C93028}"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07824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Assist the patient into a comfortable position, generally in a high Fowler</a:t>
            </a:r>
            <a:r>
              <a:rPr lang="en-US" altLang="ja-JP" dirty="0">
                <a:latin typeface="Times New Roman" charset="0"/>
                <a:ea typeface="MS PGothic" charset="-128"/>
              </a:rPr>
              <a:t> position, to maximize ventilations. </a:t>
            </a:r>
          </a:p>
          <a:p>
            <a:r>
              <a:rPr lang="en-US" altLang="en-US" dirty="0">
                <a:latin typeface="Times New Roman" charset="0"/>
                <a:ea typeface="MS PGothic" charset="-128"/>
              </a:rPr>
              <a:t>e.    If signs of shock emerge, immediately place the patient in the supine position, as tolerated.</a:t>
            </a:r>
          </a:p>
          <a:p>
            <a:r>
              <a:rPr lang="en-US" altLang="en-US" dirty="0">
                <a:latin typeface="Times New Roman" charset="0"/>
                <a:ea typeface="MS PGothic" charset="-128"/>
              </a:rPr>
              <a:t>f.     For a patient in severe respiratory distress, you may have to assist ventilations using a bag-mask device, attached to a high concentration of oxygen.</a:t>
            </a:r>
          </a:p>
          <a:p>
            <a:r>
              <a:rPr lang="en-US" altLang="en-US" dirty="0">
                <a:latin typeface="Times New Roman" charset="0"/>
                <a:ea typeface="MS PGothic" charset="-128"/>
              </a:rPr>
              <a:t> </a:t>
            </a: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31D574E-51F3-0845-B466-60C28E5D6E7A}" type="slidenum">
              <a:rPr lang="en-US" altLang="en-US" sz="1200"/>
              <a:pPr eaLnBrk="1" hangingPunct="1"/>
              <a:t>29</a:t>
            </a:fld>
            <a:endParaRPr lang="en-US" altLang="en-US" sz="1200" dirty="0"/>
          </a:p>
        </p:txBody>
      </p:sp>
    </p:spTree>
    <p:extLst>
      <p:ext uri="{BB962C8B-B14F-4D97-AF65-F5344CB8AC3E}">
        <p14:creationId xmlns:p14="http://schemas.microsoft.com/office/powerpoint/2010/main" val="1630063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Circulation</a:t>
            </a:r>
          </a:p>
          <a:p>
            <a:r>
              <a:rPr lang="en-US" altLang="en-US" dirty="0">
                <a:latin typeface="Times New Roman" charset="0"/>
                <a:ea typeface="MS PGothic" charset="-128"/>
              </a:rPr>
              <a:t>       a.   Some patients in anaphylaxis may present with signs and symptoms of circulatory distress, such as hypotension.</a:t>
            </a:r>
          </a:p>
          <a:p>
            <a:r>
              <a:rPr lang="en-US" sz="1200" kern="1200" dirty="0">
                <a:solidFill>
                  <a:schemeClr val="tx1"/>
                </a:solidFill>
                <a:effectLst/>
                <a:latin typeface="Times New Roman" charset="0"/>
                <a:ea typeface="MS PGothic" charset="-128"/>
                <a:cs typeface="+mn-cs"/>
              </a:rPr>
              <a:t>       </a:t>
            </a:r>
            <a:r>
              <a:rPr lang="en-US" sz="1200" kern="1200" dirty="0">
                <a:solidFill>
                  <a:schemeClr val="tx1"/>
                </a:solidFill>
                <a:effectLst/>
                <a:latin typeface="Times New Roman" pitchFamily="18" charset="0"/>
                <a:ea typeface="MS PGothic" pitchFamily="34" charset="-128"/>
                <a:cs typeface="+mn-cs"/>
              </a:rPr>
              <a:t>b.   Assess for signs of hypoperfusion.</a:t>
            </a:r>
          </a:p>
          <a:p>
            <a:endParaRPr lang="en-US" altLang="en-US" dirty="0">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3A5DAD8-57E7-4D46-B9AB-4EA4C6697231}" type="slidenum">
              <a:rPr lang="en-US" altLang="en-US" sz="1200"/>
              <a:pPr eaLnBrk="1" hangingPunct="1"/>
              <a:t>30</a:t>
            </a:fld>
            <a:endParaRPr lang="en-US" altLang="en-US" sz="1200" dirty="0"/>
          </a:p>
        </p:txBody>
      </p:sp>
    </p:spTree>
    <p:extLst>
      <p:ext uri="{BB962C8B-B14F-4D97-AF65-F5344CB8AC3E}">
        <p14:creationId xmlns:p14="http://schemas.microsoft.com/office/powerpoint/2010/main" val="102851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As an EMT, you will often respond to calls involving an allergic reaction.</a:t>
            </a:r>
          </a:p>
          <a:p>
            <a:r>
              <a:rPr lang="en-US" altLang="en-US" dirty="0">
                <a:latin typeface="Times New Roman" charset="0"/>
                <a:ea typeface="MS PGothic" charset="-128"/>
              </a:rPr>
              <a:t>       1.    Allergy-related emergencies may involve:</a:t>
            </a:r>
          </a:p>
          <a:p>
            <a:r>
              <a:rPr lang="en-US" altLang="en-US" dirty="0">
                <a:latin typeface="Times New Roman" charset="0"/>
                <a:ea typeface="MS PGothic" charset="-128"/>
              </a:rPr>
              <a:t>              a.    Acute airway obstruction</a:t>
            </a:r>
          </a:p>
          <a:p>
            <a:r>
              <a:rPr lang="en-US" altLang="en-US" dirty="0">
                <a:latin typeface="Times New Roman" charset="0"/>
                <a:ea typeface="MS PGothic" charset="-128"/>
              </a:rPr>
              <a:t>              b.    Cardiovascular collapse</a:t>
            </a:r>
          </a:p>
          <a:p>
            <a:endParaRPr lang="en-US" altLang="en-US" dirty="0">
              <a:latin typeface="Times New Roman" charset="0"/>
              <a:ea typeface="MS PGothic" charset="-128"/>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CE9A3E-81A6-D340-A1B6-1AB81A3D6CF6}" type="slidenum">
              <a:rPr lang="en-US" altLang="en-US" sz="1200"/>
              <a:pPr eaLnBrk="1" hangingPunct="1"/>
              <a:t>4</a:t>
            </a:fld>
            <a:endParaRPr lang="en-US" altLang="en-US" sz="1200" dirty="0"/>
          </a:p>
        </p:txBody>
      </p:sp>
    </p:spTree>
    <p:extLst>
      <p:ext uri="{BB962C8B-B14F-4D97-AF65-F5344CB8AC3E}">
        <p14:creationId xmlns:p14="http://schemas.microsoft.com/office/powerpoint/2010/main" val="21242288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LcPeriod" startAt="3"/>
            </a:pPr>
            <a:r>
              <a:rPr lang="en-US" altLang="en-US" dirty="0">
                <a:latin typeface="Times New Roman" charset="0"/>
                <a:ea typeface="MS PGothic" charset="-128"/>
              </a:rPr>
              <a:t>Treat for shock.</a:t>
            </a:r>
          </a:p>
          <a:p>
            <a:pPr marL="0" indent="0">
              <a:buNone/>
            </a:pPr>
            <a:r>
              <a:rPr lang="en-US" altLang="en-US" dirty="0">
                <a:latin typeface="Times New Roman" charset="0"/>
                <a:ea typeface="MS PGothic" charset="-128"/>
              </a:rPr>
              <a:t>d.   The definitive treatment for anaphylactic shock is epinephrine.</a:t>
            </a: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D534993-6947-3F41-9C7C-6507DD26244A}" type="slidenum">
              <a:rPr lang="en-US" altLang="en-US" sz="1200"/>
              <a:pPr eaLnBrk="1" hangingPunct="1"/>
              <a:t>31</a:t>
            </a:fld>
            <a:endParaRPr lang="en-US" altLang="en-US" sz="1200" dirty="0"/>
          </a:p>
        </p:txBody>
      </p:sp>
    </p:spTree>
    <p:extLst>
      <p:ext uri="{BB962C8B-B14F-4D97-AF65-F5344CB8AC3E}">
        <p14:creationId xmlns:p14="http://schemas.microsoft.com/office/powerpoint/2010/main" val="1088233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Transport decision</a:t>
            </a:r>
          </a:p>
          <a:p>
            <a:r>
              <a:rPr lang="en-US" altLang="en-US" dirty="0">
                <a:latin typeface="Times New Roman" charset="0"/>
                <a:ea typeface="MS PGothic" charset="-128"/>
              </a:rPr>
              <a:t>      a.   If anaphylaxis is suspected, or if a relatively mild allergic reaction appears to be worsening, immediate transport is warranted.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n-cs"/>
              </a:rPr>
              <a:t>      b.   If the patient is calm and does not exhibit severe symptoms, consider continuing the assessment, but err on the side of emergency transport.</a:t>
            </a:r>
          </a:p>
          <a:p>
            <a:r>
              <a:rPr lang="en-US" altLang="en-US" dirty="0">
                <a:latin typeface="Times New Roman" charset="0"/>
                <a:ea typeface="MS PGothic" charset="-128"/>
              </a:rPr>
              <a:t>		</a:t>
            </a:r>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D74822-ADC8-644D-BA6D-979B41257FB0}" type="slidenum">
              <a:rPr lang="en-US" altLang="en-US" sz="1200"/>
              <a:pPr eaLnBrk="1" hangingPunct="1"/>
              <a:t>32</a:t>
            </a:fld>
            <a:endParaRPr lang="en-US" altLang="en-US" sz="1200" dirty="0"/>
          </a:p>
        </p:txBody>
      </p:sp>
    </p:spTree>
    <p:extLst>
      <p:ext uri="{BB962C8B-B14F-4D97-AF65-F5344CB8AC3E}">
        <p14:creationId xmlns:p14="http://schemas.microsoft.com/office/powerpoint/2010/main" val="19677638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p>
          <a:p>
            <a:r>
              <a:rPr lang="en-US" altLang="en-US" dirty="0">
                <a:latin typeface="Times New Roman" charset="0"/>
                <a:ea typeface="MS PGothic" charset="-128"/>
              </a:rPr>
              <a:t>       1.    Investigate the chief complaint or history of present illness. Identify signs and symptoms.</a:t>
            </a:r>
          </a:p>
          <a:p>
            <a:endParaRPr lang="en-US" altLang="en-US" dirty="0">
              <a:latin typeface="Times New Roman" charset="0"/>
              <a:ea typeface="MS PGothic" charset="-128"/>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A1D928B-5AF3-5543-AA72-9BBAD38E2193}" type="slidenum">
              <a:rPr lang="en-US" altLang="en-US" sz="1200"/>
              <a:pPr eaLnBrk="1" hangingPunct="1"/>
              <a:t>33</a:t>
            </a:fld>
            <a:endParaRPr lang="en-US" altLang="en-US" sz="1200" dirty="0"/>
          </a:p>
        </p:txBody>
      </p:sp>
    </p:spTree>
    <p:extLst>
      <p:ext uri="{BB962C8B-B14F-4D97-AF65-F5344CB8AC3E}">
        <p14:creationId xmlns:p14="http://schemas.microsoft.com/office/powerpoint/2010/main" val="9587455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shows additional signs and symptoms of an allergic reaction. </a:t>
            </a:r>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0E8E62A-0D3A-3B4B-8D55-9D3B0D83E060}"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0658318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SAMPLE history</a:t>
            </a:r>
          </a:p>
          <a:p>
            <a:r>
              <a:rPr lang="en-US" altLang="en-US" dirty="0">
                <a:latin typeface="Times New Roman" charset="0"/>
                <a:ea typeface="MS PGothic" charset="-128"/>
              </a:rPr>
              <a:t>       a.    If the patient is responsive, obtain the SAMPLE history (including OPQRST) and ask him or her the following questions specific to an allergic reaction:</a:t>
            </a:r>
          </a:p>
          <a:p>
            <a:r>
              <a:rPr lang="en-US" altLang="en-US" dirty="0">
                <a:latin typeface="Times New Roman" charset="0"/>
                <a:ea typeface="MS PGothic" charset="-128"/>
              </a:rPr>
              <a:t>             i.    Have any interventions already been completed?</a:t>
            </a:r>
          </a:p>
          <a:p>
            <a:r>
              <a:rPr lang="en-US" altLang="en-US" dirty="0">
                <a:latin typeface="Times New Roman" charset="0"/>
                <a:ea typeface="MS PGothic" charset="-128"/>
              </a:rPr>
              <a:t>             ii.   Has the patient experienced a severe allergic reaction in the past?</a:t>
            </a:r>
          </a:p>
          <a:p>
            <a:endParaRPr lang="en-US" altLang="en-US" dirty="0">
              <a:latin typeface="Times New Roman" charset="0"/>
              <a:ea typeface="MS PGothic" charset="-128"/>
            </a:endParaRP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03FE79C-87B9-F64D-8815-371EB097271B}"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2750722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Be alert for any statements regarding the ingestion of foods that commonly cause allergic reactions.</a:t>
            </a:r>
          </a:p>
          <a:p>
            <a:r>
              <a:rPr lang="en-US" altLang="en-US" dirty="0">
                <a:latin typeface="Times New Roman" charset="0"/>
                <a:ea typeface="MS PGothic" charset="-128"/>
              </a:rPr>
              <a:t>4.    Inquire about the presence of gastrointestinal complaints such as nausea and vomiting.</a:t>
            </a:r>
          </a:p>
          <a:p>
            <a:endParaRPr lang="en-US" altLang="en-US" dirty="0">
              <a:latin typeface="Times New Roman" charset="0"/>
              <a:ea typeface="MS PGothic" charset="-128"/>
            </a:endParaRPr>
          </a:p>
        </p:txBody>
      </p:sp>
      <p:sp>
        <p:nvSpPr>
          <p:cNvPr id="139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D68FA14-55CE-A74C-94E4-CC2906CC8D6C}" type="slidenum">
              <a:rPr lang="en-US" altLang="en-US" sz="1200"/>
              <a:pPr eaLnBrk="1" hangingPunct="1"/>
              <a:t>36</a:t>
            </a:fld>
            <a:endParaRPr lang="en-US" altLang="en-US" sz="1200" dirty="0"/>
          </a:p>
        </p:txBody>
      </p:sp>
    </p:spTree>
    <p:extLst>
      <p:ext uri="{BB962C8B-B14F-4D97-AF65-F5344CB8AC3E}">
        <p14:creationId xmlns:p14="http://schemas.microsoft.com/office/powerpoint/2010/main" val="3997402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p>
          <a:p>
            <a:r>
              <a:rPr lang="en-US" altLang="en-US" dirty="0">
                <a:latin typeface="Times New Roman" charset="0"/>
                <a:ea typeface="MS PGothic" charset="-128"/>
              </a:rPr>
              <a:t>       1.    Physical examination</a:t>
            </a:r>
          </a:p>
          <a:p>
            <a:r>
              <a:rPr lang="en-US" altLang="en-US" dirty="0">
                <a:latin typeface="Times New Roman" charset="0"/>
                <a:ea typeface="MS PGothic" charset="-128"/>
              </a:rPr>
              <a:t>              a.    If indicated, perform a rapid exam of the body from head to toe, or conduct a physical examination focused on the area(s) of chief complaint. </a:t>
            </a:r>
          </a:p>
          <a:p>
            <a:r>
              <a:rPr lang="en-US" altLang="en-US" dirty="0">
                <a:latin typeface="Times New Roman" charset="0"/>
                <a:ea typeface="MS PGothic" charset="-128"/>
              </a:rPr>
              <a:t>              b.    If the patient is unconscious or otherwise unable to communicate:</a:t>
            </a:r>
          </a:p>
          <a:p>
            <a:r>
              <a:rPr lang="en-US" altLang="en-US" dirty="0">
                <a:latin typeface="Times New Roman" charset="0"/>
                <a:ea typeface="MS PGothic" charset="-128"/>
              </a:rPr>
              <a:t>                     i.    Remove clothing as necessary and look for the presence of bee stingers, signs of contact with chemicals, and other clues suggestive of a reaction.</a:t>
            </a:r>
          </a:p>
          <a:p>
            <a:r>
              <a:rPr lang="en-US" altLang="en-US" dirty="0">
                <a:latin typeface="Times New Roman" charset="0"/>
                <a:ea typeface="MS PGothic" charset="-128"/>
              </a:rPr>
              <a:t>                     ii.    Look for a medical alert tag that could indicate a severe allergy.</a:t>
            </a:r>
          </a:p>
          <a:p>
            <a:r>
              <a:rPr lang="en-US" altLang="en-US" dirty="0">
                <a:latin typeface="Times New Roman" charset="0"/>
                <a:ea typeface="MS PGothic" charset="-128"/>
              </a:rPr>
              <a:t>               c.   Auscultate for abnormal breath sounds such as wheezing or stridor, and carefully inspect the skin for swelling, rashes, or urticaria.</a:t>
            </a: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40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66D80FE-D224-6F48-B41D-A9677C172DF1}" type="slidenum">
              <a:rPr lang="en-US" altLang="en-US" sz="1200"/>
              <a:pPr eaLnBrk="1" hangingPunct="1"/>
              <a:t>37</a:t>
            </a:fld>
            <a:endParaRPr lang="en-US" altLang="en-US" sz="1200" dirty="0"/>
          </a:p>
        </p:txBody>
      </p:sp>
    </p:spTree>
    <p:extLst>
      <p:ext uri="{BB962C8B-B14F-4D97-AF65-F5344CB8AC3E}">
        <p14:creationId xmlns:p14="http://schemas.microsoft.com/office/powerpoint/2010/main" val="1105231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Vital signs</a:t>
            </a:r>
          </a:p>
          <a:p>
            <a:r>
              <a:rPr lang="en-US" altLang="en-US" dirty="0">
                <a:latin typeface="Times New Roman" charset="0"/>
                <a:ea typeface="MS PGothic" charset="-128"/>
              </a:rPr>
              <a:t>      a.    Assess baseline vital signs, including pulse and respiratory rates, blood pressure, pupillary response, and oxygen saturation.</a:t>
            </a:r>
          </a:p>
          <a:p>
            <a:r>
              <a:rPr lang="en-US" altLang="en-US" dirty="0">
                <a:latin typeface="Times New Roman" charset="0"/>
                <a:ea typeface="MS PGothic" charset="-128"/>
              </a:rPr>
              <a:t>      b.    Skin signs may be unreliable indicators of hypoperfusion, as they may vary widely or be hidden by rashes and swelling.</a:t>
            </a:r>
          </a:p>
          <a:p>
            <a:endParaRPr lang="en-US"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6631B89-E5F5-9644-8C60-DB36E0BA35A5}" type="slidenum">
              <a:rPr lang="en-US" altLang="en-US" sz="1200"/>
              <a:pPr eaLnBrk="1" hangingPunct="1"/>
              <a:t>38</a:t>
            </a:fld>
            <a:endParaRPr lang="en-US" altLang="en-US" sz="1200" dirty="0"/>
          </a:p>
        </p:txBody>
      </p:sp>
    </p:spTree>
    <p:extLst>
      <p:ext uri="{BB962C8B-B14F-4D97-AF65-F5344CB8AC3E}">
        <p14:creationId xmlns:p14="http://schemas.microsoft.com/office/powerpoint/2010/main" val="2038211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Monitoring devices</a:t>
            </a:r>
          </a:p>
          <a:p>
            <a:r>
              <a:rPr lang="en-US" altLang="en-US" dirty="0">
                <a:latin typeface="Times New Roman" charset="0"/>
                <a:ea typeface="MS PGothic" charset="-128"/>
              </a:rPr>
              <a:t>       a.    Pulse oximetry can be a useful method for assessing the patient</a:t>
            </a:r>
            <a:r>
              <a:rPr lang="ja-JP" altLang="en-US" dirty="0">
                <a:latin typeface="Times New Roman" charset="0"/>
                <a:ea typeface="MS PGothic" charset="-128"/>
              </a:rPr>
              <a:t>’</a:t>
            </a:r>
            <a:r>
              <a:rPr lang="en-US" altLang="ja-JP" dirty="0">
                <a:latin typeface="Times New Roman" charset="0"/>
                <a:ea typeface="MS PGothic" charset="-128"/>
              </a:rPr>
              <a:t>s perfusion status.</a:t>
            </a:r>
          </a:p>
          <a:p>
            <a:r>
              <a:rPr lang="en-US" altLang="en-US" dirty="0">
                <a:latin typeface="Times New Roman" charset="0"/>
                <a:ea typeface="MS PGothic" charset="-128"/>
              </a:rPr>
              <a:t>       b.    The decision to apply oxygen should be based on airway patency, work of breathing, and abnormal lung sounds on auscultation, not solely on pulse oximetry readings.</a:t>
            </a: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964CF15-FB7D-3D49-93D0-66CA308AFB5B}" type="slidenum">
              <a:rPr lang="en-US" altLang="en-US" sz="1200"/>
              <a:pPr eaLnBrk="1" hangingPunct="1"/>
              <a:t>39</a:t>
            </a:fld>
            <a:endParaRPr lang="en-US" altLang="en-US" sz="1200" dirty="0"/>
          </a:p>
        </p:txBody>
      </p:sp>
    </p:spTree>
    <p:extLst>
      <p:ext uri="{BB962C8B-B14F-4D97-AF65-F5344CB8AC3E}">
        <p14:creationId xmlns:p14="http://schemas.microsoft.com/office/powerpoint/2010/main" val="17065565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p>
          <a:p>
            <a:r>
              <a:rPr lang="en-US" altLang="en-US" dirty="0">
                <a:latin typeface="Times New Roman" charset="0"/>
                <a:ea typeface="MS PGothic" charset="-128"/>
              </a:rPr>
              <a:t>      1.    En route to the hospital, repeat the primary assessment, reassess the patient</a:t>
            </a:r>
            <a:r>
              <a:rPr lang="ja-JP" altLang="en-US" dirty="0">
                <a:latin typeface="Times New Roman" charset="0"/>
                <a:ea typeface="MS PGothic" charset="-128"/>
              </a:rPr>
              <a:t>’</a:t>
            </a:r>
            <a:r>
              <a:rPr lang="en-US" altLang="ja-JP" dirty="0">
                <a:latin typeface="Times New Roman" charset="0"/>
                <a:ea typeface="MS PGothic" charset="-128"/>
              </a:rPr>
              <a:t>s vital signs, and repeat a focused physical examination of the affected body systems.</a:t>
            </a:r>
          </a:p>
          <a:p>
            <a:r>
              <a:rPr lang="en-US" altLang="en-US" dirty="0">
                <a:latin typeface="Times New Roman" charset="0"/>
                <a:ea typeface="MS PGothic" charset="-128"/>
              </a:rPr>
              <a:t>            a.    If the patient is unstable, reassess every 5 minutes; if the patient is stable, reassess every 15 minutes.</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Watch for signs of shock and treat immediately if present.</a:t>
            </a: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5F32CD9-348A-5C47-9808-DE94400B3D86}" type="slidenum">
              <a:rPr lang="en-US" altLang="en-US" sz="1200"/>
              <a:pPr eaLnBrk="1" hangingPunct="1"/>
              <a:t>40</a:t>
            </a:fld>
            <a:endParaRPr lang="en-US" altLang="en-US" sz="1200" dirty="0"/>
          </a:p>
        </p:txBody>
      </p:sp>
    </p:spTree>
    <p:extLst>
      <p:ext uri="{BB962C8B-B14F-4D97-AF65-F5344CB8AC3E}">
        <p14:creationId xmlns:p14="http://schemas.microsoft.com/office/powerpoint/2010/main" val="304749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        2.    You must be able to treat these life-threatening complications.</a:t>
            </a:r>
          </a:p>
          <a:p>
            <a:r>
              <a:rPr lang="en-US" altLang="en-US" dirty="0">
                <a:latin typeface="Times New Roman" charset="0"/>
                <a:ea typeface="MS PGothic" charset="-128"/>
              </a:rPr>
              <a:t>        3.    You must also be able to distinguish between the body</a:t>
            </a:r>
            <a:r>
              <a:rPr lang="ja-JP" altLang="en-US" dirty="0">
                <a:latin typeface="Times New Roman" charset="0"/>
                <a:ea typeface="MS PGothic" charset="-128"/>
              </a:rPr>
              <a:t>’</a:t>
            </a:r>
            <a:r>
              <a:rPr lang="en-US" altLang="ja-JP" dirty="0">
                <a:latin typeface="Times New Roman" charset="0"/>
                <a:ea typeface="MS PGothic" charset="-128"/>
              </a:rPr>
              <a:t>s usual response to an allergen and an allergic reaction.</a:t>
            </a:r>
          </a:p>
          <a:p>
            <a:r>
              <a:rPr lang="en-US" altLang="en-US" dirty="0">
                <a:latin typeface="Times New Roman" charset="0"/>
                <a:ea typeface="MS PGothic" charset="-128"/>
              </a:rPr>
              <a:t>B.    This chapter describes immunology, which is the study of the body</a:t>
            </a:r>
            <a:r>
              <a:rPr lang="ja-JP" altLang="en-US" dirty="0">
                <a:latin typeface="Times New Roman" charset="0"/>
                <a:ea typeface="MS PGothic" charset="-128"/>
              </a:rPr>
              <a:t>’</a:t>
            </a:r>
            <a:r>
              <a:rPr lang="en-US" altLang="ja-JP" dirty="0">
                <a:latin typeface="Times New Roman" charset="0"/>
                <a:ea typeface="MS PGothic" charset="-128"/>
              </a:rPr>
              <a:t>s immune system, and the five categories of stimuli that may provoke an allergic reaction.</a:t>
            </a:r>
          </a:p>
          <a:p>
            <a:endParaRPr lang="en-US" altLang="en-US" dirty="0">
              <a:latin typeface="Times New Roman" charset="0"/>
              <a:ea typeface="MS PGothic"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40C50DE-CB5A-D94C-9373-13A0CCB639EE}" type="slidenum">
              <a:rPr lang="en-US" altLang="en-US" sz="1200"/>
              <a:pPr eaLnBrk="1" hangingPunct="1"/>
              <a:t>5</a:t>
            </a:fld>
            <a:endParaRPr lang="en-US" altLang="en-US" sz="1200" dirty="0"/>
          </a:p>
        </p:txBody>
      </p:sp>
    </p:spTree>
    <p:extLst>
      <p:ext uri="{BB962C8B-B14F-4D97-AF65-F5344CB8AC3E}">
        <p14:creationId xmlns:p14="http://schemas.microsoft.com/office/powerpoint/2010/main" val="21458316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fr-FR" altLang="en-US" dirty="0">
              <a:latin typeface="Times New Roman" charset="0"/>
              <a:ea typeface="MS PGothic" charset="-128"/>
            </a:endParaRPr>
          </a:p>
          <a:p>
            <a:r>
              <a:rPr lang="en-US" altLang="en-US" dirty="0">
                <a:latin typeface="Times New Roman" charset="0"/>
                <a:ea typeface="MS PGothic" charset="-128"/>
              </a:rPr>
              <a:t>2.    Interventions</a:t>
            </a:r>
          </a:p>
          <a:p>
            <a:r>
              <a:rPr lang="en-US" altLang="en-US" dirty="0">
                <a:latin typeface="Times New Roman" charset="0"/>
                <a:ea typeface="MS PGothic" charset="-128"/>
              </a:rPr>
              <a:t>       a.    Treatment is determined by the severity of the reaction.</a:t>
            </a:r>
          </a:p>
          <a:p>
            <a:r>
              <a:rPr lang="en-US" altLang="en-US" dirty="0">
                <a:latin typeface="Times New Roman" charset="0"/>
                <a:ea typeface="MS PGothic" charset="-128"/>
              </a:rPr>
              <a:t>              i.    Mild reactions may require only supportive care and monitoring.</a:t>
            </a:r>
          </a:p>
          <a:p>
            <a:r>
              <a:rPr lang="en-US" altLang="en-US" dirty="0">
                <a:latin typeface="Times New Roman" charset="0"/>
                <a:ea typeface="MS PGothic" charset="-128"/>
              </a:rPr>
              <a:t>              ii.    Anaphylaxis requires more aggressive treatment, including epinephrine and ventilatory support.</a:t>
            </a:r>
          </a:p>
          <a:p>
            <a:r>
              <a:rPr lang="en-US" altLang="en-US" dirty="0">
                <a:latin typeface="Times New Roman" charset="0"/>
                <a:ea typeface="MS PGothic" charset="-128"/>
              </a:rPr>
              <a:t>      b.    Recheck your interventions.</a:t>
            </a:r>
          </a:p>
          <a:p>
            <a:r>
              <a:rPr lang="en-US" altLang="en-US" dirty="0">
                <a:latin typeface="Times New Roman" charset="0"/>
                <a:ea typeface="MS PGothic" charset="-128"/>
              </a:rPr>
              <a:t>             i.   Even if the patient is experiencing relief, transport to the emergency department is still warranted because the medication</a:t>
            </a:r>
            <a:r>
              <a:rPr lang="ja-JP" altLang="en-US" dirty="0">
                <a:latin typeface="Times New Roman" charset="0"/>
                <a:ea typeface="MS PGothic" charset="-128"/>
              </a:rPr>
              <a:t>’</a:t>
            </a:r>
            <a:r>
              <a:rPr lang="en-US" altLang="ja-JP" dirty="0">
                <a:latin typeface="Times New Roman" charset="0"/>
                <a:ea typeface="MS PGothic" charset="-128"/>
              </a:rPr>
              <a:t>s effect will wear off and symptoms will return.</a:t>
            </a:r>
          </a:p>
          <a:p>
            <a:endParaRPr lang="en-US" altLang="en-US" dirty="0">
              <a:latin typeface="Times New Roman" charset="0"/>
              <a:ea typeface="MS PGothic" charset="-128"/>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3821B64-03E8-4D42-8D47-267BA5E8BC9A}" type="slidenum">
              <a:rPr lang="en-US" altLang="en-US" sz="1200"/>
              <a:pPr eaLnBrk="1" hangingPunct="1"/>
              <a:t>41</a:t>
            </a:fld>
            <a:endParaRPr lang="en-US" altLang="en-US" sz="1200" dirty="0"/>
          </a:p>
        </p:txBody>
      </p:sp>
    </p:spTree>
    <p:extLst>
      <p:ext uri="{BB962C8B-B14F-4D97-AF65-F5344CB8AC3E}">
        <p14:creationId xmlns:p14="http://schemas.microsoft.com/office/powerpoint/2010/main" val="1828359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Communication and documentation</a:t>
            </a:r>
          </a:p>
          <a:p>
            <a:r>
              <a:rPr lang="en-US" altLang="en-US" dirty="0">
                <a:latin typeface="Times New Roman" charset="0"/>
                <a:ea typeface="MS PGothic" charset="-128"/>
              </a:rPr>
              <a:t>       a.    Documentation should include:</a:t>
            </a:r>
          </a:p>
          <a:p>
            <a:r>
              <a:rPr lang="en-US" altLang="en-US" dirty="0">
                <a:latin typeface="Times New Roman" charset="0"/>
                <a:ea typeface="MS PGothic" charset="-128"/>
              </a:rPr>
              <a:t>              i.    Signs and symptoms found during the assessment</a:t>
            </a:r>
          </a:p>
          <a:p>
            <a:r>
              <a:rPr lang="en-US" altLang="en-US" dirty="0">
                <a:latin typeface="Times New Roman" charset="0"/>
                <a:ea typeface="MS PGothic" charset="-128"/>
              </a:rPr>
              <a:t>              ii.   Reasons why you chose to provide the care you did</a:t>
            </a:r>
          </a:p>
          <a:p>
            <a:r>
              <a:rPr lang="en-US" altLang="en-US" dirty="0">
                <a:latin typeface="Times New Roman" charset="0"/>
                <a:ea typeface="MS PGothic" charset="-128"/>
              </a:rPr>
              <a:t>              iii.  The patient</a:t>
            </a:r>
            <a:r>
              <a:rPr lang="ja-JP" altLang="en-US" dirty="0">
                <a:latin typeface="Times New Roman" charset="0"/>
                <a:ea typeface="MS PGothic" charset="-128"/>
              </a:rPr>
              <a:t>’</a:t>
            </a:r>
            <a:r>
              <a:rPr lang="en-US" altLang="ja-JP" dirty="0">
                <a:latin typeface="Times New Roman" charset="0"/>
                <a:ea typeface="MS PGothic" charset="-128"/>
              </a:rPr>
              <a:t>s response to the treatment</a:t>
            </a:r>
            <a:endParaRPr lang="en-US"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45A2C8-607A-1D46-B1B6-6D2D79FF85CC}" type="slidenum">
              <a:rPr lang="en-US" altLang="en-US" sz="1200"/>
              <a:pPr eaLnBrk="1" hangingPunct="1"/>
              <a:t>42</a:t>
            </a:fld>
            <a:endParaRPr lang="en-US" altLang="en-US" sz="1200" dirty="0"/>
          </a:p>
        </p:txBody>
      </p:sp>
    </p:spTree>
    <p:extLst>
      <p:ext uri="{BB962C8B-B14F-4D97-AF65-F5344CB8AC3E}">
        <p14:creationId xmlns:p14="http://schemas.microsoft.com/office/powerpoint/2010/main" val="2021473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Emergency Medical Care of Immunologic Emergencies</a:t>
            </a:r>
          </a:p>
          <a:p>
            <a:r>
              <a:rPr lang="en-US" altLang="en-US" dirty="0">
                <a:latin typeface="Times New Roman" charset="0"/>
                <a:ea typeface="MS PGothic" charset="-128"/>
              </a:rPr>
              <a:t>A.    If the patient appears to be having a severe allergic (or anaphylactic) reaction:</a:t>
            </a:r>
          </a:p>
          <a:p>
            <a:r>
              <a:rPr lang="en-US" altLang="en-US" dirty="0">
                <a:latin typeface="Times New Roman" charset="0"/>
                <a:ea typeface="MS PGothic" charset="-128"/>
              </a:rPr>
              <a:t>       1.    Administer BLS and provide prompt transport to the hospital.</a:t>
            </a: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8956D74-B28E-FD49-9832-8D0F1A89991C}"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7178358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If a stinger is present, scrape the skin with the edge of a sharp, stiff object such as a credit card (do not use tweezers or forceps).			</a:t>
            </a: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87CD3ED-ADCC-0C47-9C5D-0DD623E6E710}" type="slidenum">
              <a:rPr lang="en-US" altLang="en-US" sz="1200"/>
              <a:pPr eaLnBrk="1" hangingPunct="1"/>
              <a:t>44</a:t>
            </a:fld>
            <a:endParaRPr lang="en-US" altLang="en-US" sz="1200" dirty="0"/>
          </a:p>
        </p:txBody>
      </p:sp>
    </p:spTree>
    <p:extLst>
      <p:ext uri="{BB962C8B-B14F-4D97-AF65-F5344CB8AC3E}">
        <p14:creationId xmlns:p14="http://schemas.microsoft.com/office/powerpoint/2010/main" val="8966949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a.    Gently wash the area with soap or mild antiseptic.</a:t>
            </a:r>
          </a:p>
          <a:p>
            <a:r>
              <a:rPr lang="en-US" altLang="en-US" dirty="0">
                <a:latin typeface="Times New Roman" charset="0"/>
                <a:ea typeface="MS PGothic" charset="-128"/>
              </a:rPr>
              <a:t>b.    Remove jewelry from the area before swelling begins.</a:t>
            </a:r>
          </a:p>
          <a:p>
            <a:r>
              <a:rPr lang="en-US" altLang="en-US" dirty="0">
                <a:latin typeface="Times New Roman" charset="0"/>
                <a:ea typeface="MS PGothic" charset="-128"/>
              </a:rPr>
              <a:t>c.    Position the injection site slightly below the level of the heart. </a:t>
            </a:r>
          </a:p>
          <a:p>
            <a:r>
              <a:rPr lang="en-US" altLang="en-US" dirty="0">
                <a:latin typeface="Times New Roman" charset="0"/>
                <a:ea typeface="MS PGothic" charset="-128"/>
              </a:rPr>
              <a:t>d.    Apply ice or cold packs to the area, but not directly on the skin and not for more than 10 minutes at a time.</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EAF9F4-A50C-3F40-A8C6-0F8E45B47831}" type="slidenum">
              <a:rPr lang="en-US" altLang="en-US" sz="1200"/>
              <a:pPr eaLnBrk="1" hangingPunct="1"/>
              <a:t>45</a:t>
            </a:fld>
            <a:endParaRPr lang="en-US" altLang="en-US" sz="1200" dirty="0"/>
          </a:p>
        </p:txBody>
      </p:sp>
    </p:spTree>
    <p:extLst>
      <p:ext uri="{BB962C8B-B14F-4D97-AF65-F5344CB8AC3E}">
        <p14:creationId xmlns:p14="http://schemas.microsoft.com/office/powerpoint/2010/main" val="18594921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Be alert for signs of airway swelling and other signs of anaphylaxis such as nausea, vomiting, and abdominal cramps, and do not give the patient anything by mouth.</a:t>
            </a:r>
          </a:p>
          <a:p>
            <a:r>
              <a:rPr lang="en-US" altLang="en-US" dirty="0">
                <a:latin typeface="Times New Roman" charset="0"/>
                <a:ea typeface="MS PGothic" charset="-128"/>
              </a:rPr>
              <a:t>4.    Place the patient in the supine position as indicated, and give oxygen if needed.</a:t>
            </a:r>
          </a:p>
          <a:p>
            <a:r>
              <a:rPr lang="en-US" altLang="en-US" dirty="0">
                <a:latin typeface="Times New Roman" charset="0"/>
                <a:ea typeface="MS PGothic" charset="-128"/>
              </a:rPr>
              <a:t>5.    Monitor the patient</a:t>
            </a:r>
            <a:r>
              <a:rPr lang="ja-JP" altLang="en-US" dirty="0">
                <a:latin typeface="Times New Roman" charset="0"/>
                <a:ea typeface="MS PGothic" charset="-128"/>
              </a:rPr>
              <a:t>’</a:t>
            </a:r>
            <a:r>
              <a:rPr lang="en-US" altLang="ja-JP" dirty="0">
                <a:latin typeface="Times New Roman" charset="0"/>
                <a:ea typeface="MS PGothic" charset="-128"/>
              </a:rPr>
              <a:t>s vital signs, and be prepared to provide further support as needed.</a:t>
            </a:r>
            <a:endParaRPr lang="en-US"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E015E2-95BA-0842-9CD4-1C2E487AC3D5}"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54915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Epinephrine</a:t>
            </a:r>
          </a:p>
          <a:p>
            <a:r>
              <a:rPr lang="en-US" altLang="en-US" dirty="0">
                <a:latin typeface="Times New Roman" charset="0"/>
                <a:ea typeface="MS PGothic" charset="-128"/>
              </a:rPr>
              <a:t>     1.    Epinephrine is a sympathomimetic hormone.</a:t>
            </a:r>
          </a:p>
          <a:p>
            <a:r>
              <a:rPr lang="en-US" altLang="en-US" dirty="0">
                <a:latin typeface="Times New Roman" charset="0"/>
                <a:ea typeface="MS PGothic" charset="-128"/>
              </a:rPr>
              <a:t>            a.    It mimics the sympathetic (fight-or-flight) response.</a:t>
            </a:r>
          </a:p>
          <a:p>
            <a:r>
              <a:rPr lang="en-US" altLang="en-US" dirty="0">
                <a:latin typeface="Times New Roman" charset="0"/>
                <a:ea typeface="MS PGothic" charset="-128"/>
              </a:rPr>
              <a:t>     2.    Causes the blood vessels to constrict, which reverses vasodilation and hypotension.</a:t>
            </a:r>
          </a:p>
          <a:p>
            <a:r>
              <a:rPr lang="en-US" altLang="en-US" dirty="0">
                <a:latin typeface="Times New Roman" charset="0"/>
                <a:ea typeface="MS PGothic" charset="-128"/>
              </a:rPr>
              <a:t>     3.    Other properties of epinephrine increase cardiac contractility and relieve bronchospasm in the lungs.</a:t>
            </a:r>
          </a:p>
          <a:p>
            <a:r>
              <a:rPr lang="en-US" altLang="en-US" dirty="0">
                <a:latin typeface="Times New Roman" charset="0"/>
                <a:ea typeface="MS PGothic" charset="-128"/>
              </a:rPr>
              <a:t>     4.    It can rapidly reverse the effects of anaphylaxis.</a:t>
            </a:r>
          </a:p>
          <a:p>
            <a:endParaRPr lang="en-US" altLang="en-US" dirty="0">
              <a:latin typeface="Times New Roman" charset="0"/>
              <a:ea typeface="MS PGothic" charset="-128"/>
            </a:endParaRP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3BDF40-784F-3946-9342-AC71E4D1B4F1}" type="slidenum">
              <a:rPr lang="en-US" altLang="en-US" sz="1200"/>
              <a:pPr eaLnBrk="1" hangingPunct="1"/>
              <a:t>47</a:t>
            </a:fld>
            <a:endParaRPr lang="en-US" altLang="en-US" sz="1200" dirty="0"/>
          </a:p>
        </p:txBody>
      </p:sp>
    </p:spTree>
    <p:extLst>
      <p:ext uri="{BB962C8B-B14F-4D97-AF65-F5344CB8AC3E}">
        <p14:creationId xmlns:p14="http://schemas.microsoft.com/office/powerpoint/2010/main" val="919720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Epinephrine is prescribed by a physician and comes pre-dosed in an automatic epinephrine injector (EpiPen).</a:t>
            </a:r>
          </a:p>
          <a:p>
            <a:r>
              <a:rPr lang="en-US" altLang="en-US" dirty="0">
                <a:latin typeface="Times New Roman" charset="0"/>
                <a:ea typeface="MS PGothic" charset="-128"/>
              </a:rPr>
              <a:t>6. Some EMS systems are authorized to carry epinephrine as part of their regular on-board medications; in others, EMS providers may be permitted to help patients self-administer their own medication.</a:t>
            </a:r>
          </a:p>
          <a:p>
            <a:r>
              <a:rPr lang="en-US" altLang="en-US" dirty="0">
                <a:latin typeface="Times New Roman" charset="0"/>
                <a:ea typeface="MS PGothic" charset="-128"/>
              </a:rPr>
              <a:t>7. Refer to local protocols or consult online medical control.</a:t>
            </a:r>
          </a:p>
          <a:p>
            <a:endParaRPr lang="en-US"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FDB7F35-3632-3F49-AFC3-95E1831B575A}"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61152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The adult EpiPen system delivers 0.3 mg of epinephrine via a spring-loaded needle and syringe system; the infant–child system delivers 0.15 mg.</a:t>
            </a:r>
          </a:p>
          <a:p>
            <a:r>
              <a:rPr lang="en-US" altLang="en-US" dirty="0">
                <a:latin typeface="Times New Roman" charset="0"/>
                <a:ea typeface="MS PGothic" charset="-128"/>
              </a:rPr>
              <a:t>9.    See Skill Drill 21-1 to use an EpiPen auto-injector.</a:t>
            </a:r>
          </a:p>
          <a:p>
            <a:r>
              <a:rPr lang="en-US" altLang="en-US" dirty="0">
                <a:latin typeface="Times New Roman" charset="0"/>
                <a:ea typeface="MS PGothic" charset="-128"/>
              </a:rPr>
              <a:t>10.  Epinephrine can have an effect within 1 minute, so it is the primary way to save the life of someone with a severe anaphylactic reaction.</a:t>
            </a:r>
          </a:p>
          <a:p>
            <a:endParaRPr lang="en-US" altLang="en-US" dirty="0">
              <a:latin typeface="Times New Roman" charset="0"/>
              <a:ea typeface="MS PGothic"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53B13BB-CF21-584E-AA26-DEAD0617C45B}" type="slidenum">
              <a:rPr lang="en-US" altLang="en-US" sz="1200"/>
              <a:pPr eaLnBrk="1" hangingPunct="1"/>
              <a:t>49</a:t>
            </a:fld>
            <a:endParaRPr lang="en-US" altLang="en-US" sz="1200" dirty="0"/>
          </a:p>
        </p:txBody>
      </p:sp>
    </p:spTree>
    <p:extLst>
      <p:ext uri="{BB962C8B-B14F-4D97-AF65-F5344CB8AC3E}">
        <p14:creationId xmlns:p14="http://schemas.microsoft.com/office/powerpoint/2010/main" val="5130709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rabicPeriod" startAt="11"/>
            </a:pPr>
            <a:r>
              <a:rPr lang="en-US" altLang="en-US" dirty="0">
                <a:latin typeface="Times New Roman" charset="0"/>
                <a:ea typeface="MS PGothic" charset="-128"/>
              </a:rPr>
              <a:t>Side effects:</a:t>
            </a:r>
          </a:p>
          <a:p>
            <a:pPr marL="0" indent="0">
              <a:buNone/>
            </a:pPr>
            <a:r>
              <a:rPr lang="en-US" altLang="en-US" dirty="0">
                <a:latin typeface="Times New Roman" charset="0"/>
                <a:ea typeface="MS PGothic" charset="-128"/>
              </a:rPr>
              <a:t>         a.   High blood pressure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Increased pulse rate</a:t>
            </a:r>
          </a:p>
          <a:p>
            <a:r>
              <a:rPr lang="en-US" altLang="en-US" dirty="0">
                <a:latin typeface="Times New Roman" charset="0"/>
                <a:ea typeface="MS PGothic" charset="-128"/>
              </a:rPr>
              <a:t>         c.    Anxiety</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Cardiac arrhythmias</a:t>
            </a:r>
          </a:p>
          <a:p>
            <a:r>
              <a:rPr lang="en-US" altLang="en-US" dirty="0">
                <a:latin typeface="Times New Roman" charset="0"/>
                <a:ea typeface="MS PGothic" charset="-128"/>
              </a:rPr>
              <a:t>         e.   Pallor</a:t>
            </a:r>
          </a:p>
          <a:p>
            <a:r>
              <a:rPr lang="en-US" altLang="en-US" dirty="0">
                <a:latin typeface="Times New Roman" charset="0"/>
                <a:ea typeface="MS PGothic" charset="-128"/>
              </a:rPr>
              <a:t>         f.    Dizziness</a:t>
            </a:r>
          </a:p>
          <a:p>
            <a:r>
              <a:rPr lang="en-US" altLang="en-US" dirty="0">
                <a:latin typeface="Times New Roman" charset="0"/>
                <a:ea typeface="MS PGothic" charset="-128"/>
              </a:rPr>
              <a:t>         g.   Chest pain</a:t>
            </a:r>
          </a:p>
          <a:p>
            <a:r>
              <a:rPr lang="en-US" altLang="en-US" dirty="0">
                <a:latin typeface="Times New Roman" charset="0"/>
                <a:ea typeface="MS PGothic" charset="-128"/>
              </a:rPr>
              <a:t>         h.   Headache</a:t>
            </a:r>
          </a:p>
          <a:p>
            <a:r>
              <a:rPr lang="en-US" altLang="en-US" dirty="0">
                <a:latin typeface="Times New Roman" charset="0"/>
                <a:ea typeface="MS PGothic" charset="-128"/>
              </a:rPr>
              <a:t>          i.   Nausea</a:t>
            </a:r>
          </a:p>
          <a:p>
            <a:r>
              <a:rPr lang="en-US" altLang="en-US" dirty="0">
                <a:latin typeface="Times New Roman" charset="0"/>
                <a:ea typeface="MS PGothic" charset="-128"/>
              </a:rPr>
              <a:t>          j.   Vomiting</a:t>
            </a: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B221844-342A-EB45-967C-3ED092B031D0}"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037185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p>
          <a:p>
            <a:r>
              <a:rPr lang="en-US" altLang="en-US" dirty="0">
                <a:latin typeface="Times New Roman" charset="0"/>
                <a:ea typeface="MS PGothic" charset="-128"/>
              </a:rPr>
              <a:t>A.    The immune system protects the body from foreign substances and organisms.</a:t>
            </a:r>
          </a:p>
          <a:p>
            <a:r>
              <a:rPr lang="en-US" altLang="en-US" dirty="0">
                <a:latin typeface="Times New Roman" charset="0"/>
                <a:ea typeface="MS PGothic" charset="-128"/>
              </a:rPr>
              <a:t>B.    When a foreign substance invades the body:</a:t>
            </a:r>
          </a:p>
          <a:p>
            <a:r>
              <a:rPr lang="en-US" altLang="en-US" dirty="0">
                <a:latin typeface="Times New Roman" charset="0"/>
                <a:ea typeface="MS PGothic" charset="-128"/>
              </a:rPr>
              <a:t>       1.    The body initiates a series of responses to inactivate the invader.</a:t>
            </a:r>
          </a:p>
          <a:p>
            <a:endParaRPr lang="en-US" altLang="en-US" dirty="0">
              <a:latin typeface="Times New Roman" charset="0"/>
              <a:ea typeface="MS PGothic"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F4BA360-800A-8748-89A8-42FB53F8F959}" type="slidenum">
              <a:rPr lang="en-US" altLang="en-US" sz="1200"/>
              <a:pPr eaLnBrk="1" hangingPunct="1"/>
              <a:t>6</a:t>
            </a:fld>
            <a:endParaRPr lang="en-US" altLang="en-US" sz="1200" dirty="0"/>
          </a:p>
        </p:txBody>
      </p:sp>
    </p:spTree>
    <p:extLst>
      <p:ext uri="{BB962C8B-B14F-4D97-AF65-F5344CB8AC3E}">
        <p14:creationId xmlns:p14="http://schemas.microsoft.com/office/powerpoint/2010/main" val="152946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12.    Patients without signs of respiratory compromise or hypotension and who do not meet the criteria for a diagnosis of anaphylaxis should not be given epinephrine.</a:t>
            </a:r>
          </a:p>
          <a:p>
            <a:endParaRPr lang="en-US" altLang="en-US" dirty="0">
              <a:latin typeface="Times New Roman" charset="0"/>
              <a:ea typeface="MS PGothic" charset="-128"/>
            </a:endParaRP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696503E-78A7-C341-AE1B-ACBFF35F8B92}" type="slidenum">
              <a:rPr lang="en-US" altLang="en-US" sz="1200"/>
              <a:pPr eaLnBrk="1" hangingPunct="1"/>
              <a:t>51</a:t>
            </a:fld>
            <a:endParaRPr lang="en-US" altLang="en-US" sz="1200" dirty="0"/>
          </a:p>
        </p:txBody>
      </p:sp>
    </p:spTree>
    <p:extLst>
      <p:ext uri="{BB962C8B-B14F-4D97-AF65-F5344CB8AC3E}">
        <p14:creationId xmlns:p14="http://schemas.microsoft.com/office/powerpoint/2010/main" val="849969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a:t>
            </a:r>
          </a:p>
          <a:p>
            <a:r>
              <a:rPr lang="en-US" altLang="en-US" dirty="0">
                <a:latin typeface="Times New Roman" charset="0"/>
                <a:ea typeface="MS PGothic" charset="-128"/>
              </a:rPr>
              <a:t>A.   An allergic reaction is an exaggerated immune response to any substance.</a:t>
            </a:r>
          </a:p>
          <a:p>
            <a:r>
              <a:rPr lang="en-US" altLang="en-US" dirty="0">
                <a:latin typeface="Times New Roman" charset="0"/>
                <a:ea typeface="MS PGothic" charset="-128"/>
              </a:rPr>
              <a:t>      1.    It is not caused directly by an outside stimulus, such as a bite or sting.</a:t>
            </a:r>
          </a:p>
          <a:p>
            <a:r>
              <a:rPr lang="en-US" altLang="en-US" dirty="0">
                <a:latin typeface="Times New Roman" charset="0"/>
                <a:ea typeface="MS PGothic" charset="-128"/>
              </a:rPr>
              <a:t>      2.    It is caused by the body</a:t>
            </a:r>
            <a:r>
              <a:rPr lang="ja-JP" altLang="en-US" dirty="0">
                <a:latin typeface="Times New Roman" charset="0"/>
                <a:ea typeface="MS PGothic" charset="-128"/>
              </a:rPr>
              <a:t>’</a:t>
            </a:r>
            <a:r>
              <a:rPr lang="en-US" altLang="ja-JP" dirty="0">
                <a:latin typeface="Times New Roman" charset="0"/>
                <a:ea typeface="MS PGothic" charset="-128"/>
              </a:rPr>
              <a:t>s immune system, which releases chemicals to combat the stimulus.</a:t>
            </a:r>
          </a:p>
          <a:p>
            <a:r>
              <a:rPr lang="en-US" altLang="en-US" dirty="0">
                <a:latin typeface="Times New Roman" charset="0"/>
                <a:ea typeface="MS PGothic" charset="-128"/>
              </a:rPr>
              <a:t>             a.    These chemicals include histamines and leukotrienes, both of which contribute to an allergic reaction.</a:t>
            </a:r>
          </a:p>
          <a:p>
            <a:r>
              <a:rPr lang="en-US" altLang="en-US" dirty="0">
                <a:latin typeface="Times New Roman" charset="0"/>
                <a:ea typeface="MS PGothic" charset="-128"/>
              </a:rPr>
              <a:t>		</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0545AD9-7204-9C42-8E13-332B0D2AB790}" type="slidenum">
              <a:rPr lang="en-US" altLang="en-US" sz="1200"/>
              <a:pPr eaLnBrk="1" hangingPunct="1"/>
              <a:t>7</a:t>
            </a:fld>
            <a:endParaRPr lang="en-US" altLang="en-US" sz="1200" dirty="0"/>
          </a:p>
        </p:txBody>
      </p:sp>
    </p:spTree>
    <p:extLst>
      <p:ext uri="{BB962C8B-B14F-4D97-AF65-F5344CB8AC3E}">
        <p14:creationId xmlns:p14="http://schemas.microsoft.com/office/powerpoint/2010/main" val="4153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Some patients may not know what is causing their allergic reaction, so you must be able to recognize the signs and symptoms and maintain a high index of suspicion.</a:t>
            </a:r>
          </a:p>
          <a:p>
            <a:r>
              <a:rPr lang="en-US" altLang="en-US" dirty="0">
                <a:latin typeface="Times New Roman" charset="0"/>
                <a:ea typeface="MS PGothic" charset="-128"/>
              </a:rPr>
              <a:t>4.    An allergic reaction may be: </a:t>
            </a:r>
          </a:p>
          <a:p>
            <a:r>
              <a:rPr lang="en-US" altLang="en-US" dirty="0">
                <a:latin typeface="Times New Roman" charset="0"/>
                <a:ea typeface="MS PGothic" charset="-128"/>
              </a:rPr>
              <a:t>       a.    Mild and local, characterized by itching, redness, and tenderness </a:t>
            </a:r>
          </a:p>
          <a:p>
            <a:r>
              <a:rPr lang="en-US" altLang="en-US" dirty="0">
                <a:latin typeface="Times New Roman" charset="0"/>
                <a:ea typeface="MS PGothic" charset="-128"/>
              </a:rPr>
              <a:t>       b.    Severe and systemic, a condition known as anaphylaxis</a:t>
            </a:r>
          </a:p>
          <a:p>
            <a:endParaRPr lang="en-US" altLang="en-US" dirty="0">
              <a:latin typeface="Times New Roman" charset="0"/>
              <a:ea typeface="MS PGothic" charset="-128"/>
            </a:endParaRP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CE930A-3AB0-FA44-892C-A2075746F837}" type="slidenum">
              <a:rPr lang="en-US" altLang="en-US" sz="1200"/>
              <a:pPr eaLnBrk="1" hangingPunct="1"/>
              <a:t>8</a:t>
            </a:fld>
            <a:endParaRPr lang="en-US" altLang="en-US" sz="1200" dirty="0"/>
          </a:p>
        </p:txBody>
      </p:sp>
    </p:spTree>
    <p:extLst>
      <p:ext uri="{BB962C8B-B14F-4D97-AF65-F5344CB8AC3E}">
        <p14:creationId xmlns:p14="http://schemas.microsoft.com/office/powerpoint/2010/main" val="69566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Anaphylaxis is an extreme, life-threatening allergic reaction.</a:t>
            </a:r>
          </a:p>
          <a:p>
            <a:r>
              <a:rPr lang="en-US" altLang="en-US" dirty="0">
                <a:latin typeface="Times New Roman" charset="0"/>
                <a:ea typeface="MS PGothic" charset="-128"/>
              </a:rPr>
              <a:t>       1.    Involves multiple organ systems</a:t>
            </a:r>
          </a:p>
          <a:p>
            <a:r>
              <a:rPr lang="en-US" altLang="en-US" dirty="0">
                <a:latin typeface="Times New Roman" charset="0"/>
                <a:ea typeface="MS PGothic" charset="-128"/>
              </a:rPr>
              <a:t>       2.    In severe cases, it can rapidly result in shock and death.</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E66B721-8DEE-4B4F-966F-69767144559A}" type="slidenum">
              <a:rPr lang="en-US" altLang="en-US" sz="1200"/>
              <a:pPr eaLnBrk="1" hangingPunct="1"/>
              <a:t>9</a:t>
            </a:fld>
            <a:endParaRPr lang="en-US" altLang="en-US" sz="1200" dirty="0"/>
          </a:p>
        </p:txBody>
      </p:sp>
    </p:spTree>
    <p:extLst>
      <p:ext uri="{BB962C8B-B14F-4D97-AF65-F5344CB8AC3E}">
        <p14:creationId xmlns:p14="http://schemas.microsoft.com/office/powerpoint/2010/main" val="979078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Three common signs:</a:t>
            </a:r>
          </a:p>
          <a:p>
            <a:r>
              <a:rPr lang="en-US" altLang="en-US" dirty="0">
                <a:latin typeface="Times New Roman" charset="0"/>
                <a:ea typeface="MS PGothic" charset="-128"/>
              </a:rPr>
              <a:t>      a.    Urticaria (hives)</a:t>
            </a:r>
          </a:p>
          <a:p>
            <a:r>
              <a:rPr lang="en-US" altLang="en-US" dirty="0">
                <a:latin typeface="Times New Roman" charset="0"/>
                <a:ea typeface="MS PGothic" charset="-128"/>
              </a:rPr>
              <a:t>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32AF06-8036-AE48-87B5-CD88D1175794}" type="slidenum">
              <a:rPr lang="en-US" altLang="en-US" sz="1200"/>
              <a:pPr eaLnBrk="1" hangingPunct="1"/>
              <a:t>10</a:t>
            </a:fld>
            <a:endParaRPr lang="en-US" altLang="en-US" sz="1200" dirty="0"/>
          </a:p>
        </p:txBody>
      </p:sp>
    </p:spTree>
    <p:extLst>
      <p:ext uri="{BB962C8B-B14F-4D97-AF65-F5344CB8AC3E}">
        <p14:creationId xmlns:p14="http://schemas.microsoft.com/office/powerpoint/2010/main" val="1351604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756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9"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21</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kern="0" dirty="0"/>
              <a:t>Allergy and Anaphylaxis</a:t>
            </a:r>
          </a:p>
        </p:txBody>
      </p:sp>
      <p:pic>
        <p:nvPicPr>
          <p:cNvPr id="5" name="Picture 4">
            <a:extLst>
              <a:ext uri="{FF2B5EF4-FFF2-40B4-BE49-F238E27FC236}">
                <a16:creationId xmlns:a16="http://schemas.microsoft.com/office/drawing/2014/main" id="{72745D91-033E-FE49-8C69-8A2627DA39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3715" y="1931"/>
            <a:ext cx="5618285" cy="6854138"/>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nSpc>
                <a:spcPct val="85000"/>
              </a:lnSpc>
            </a:pPr>
            <a:r>
              <a:rPr lang="en-US" altLang="en-US" dirty="0"/>
              <a:t>Pathophysiology </a:t>
            </a:r>
            <a:r>
              <a:rPr lang="en-US" altLang="en-US" sz="2000" b="0" dirty="0"/>
              <a:t>(4 of 6)</a:t>
            </a:r>
          </a:p>
        </p:txBody>
      </p:sp>
      <p:sp>
        <p:nvSpPr>
          <p:cNvPr id="15363" name="Content Placeholder 2"/>
          <p:cNvSpPr>
            <a:spLocks noGrp="1"/>
          </p:cNvSpPr>
          <p:nvPr>
            <p:ph type="body" idx="1"/>
          </p:nvPr>
        </p:nvSpPr>
        <p:spPr>
          <a:xfrm>
            <a:off x="609600" y="1447800"/>
            <a:ext cx="5486400" cy="4800600"/>
          </a:xfrm>
        </p:spPr>
        <p:txBody>
          <a:bodyPr rIns="228600"/>
          <a:lstStyle/>
          <a:p>
            <a:pPr>
              <a:spcBef>
                <a:spcPct val="35000"/>
              </a:spcBef>
            </a:pPr>
            <a:r>
              <a:rPr lang="en-US" altLang="en-US" dirty="0"/>
              <a:t>Three common signs of anaphylaxis:</a:t>
            </a:r>
          </a:p>
          <a:p>
            <a:pPr lvl="1">
              <a:spcBef>
                <a:spcPct val="35000"/>
              </a:spcBef>
            </a:pPr>
            <a:r>
              <a:rPr lang="en-US" altLang="en-US" dirty="0"/>
              <a:t>Urticaria (hives)</a:t>
            </a:r>
          </a:p>
          <a:p>
            <a:pPr lvl="2">
              <a:spcBef>
                <a:spcPct val="35000"/>
              </a:spcBef>
            </a:pPr>
            <a:r>
              <a:rPr lang="en-US" altLang="en-US" sz="2000" dirty="0"/>
              <a:t>Small areas of generalized itching or burning that appear as multiple, small, raised areas on the skin</a:t>
            </a:r>
          </a:p>
          <a:p>
            <a:pPr lvl="1">
              <a:spcBef>
                <a:spcPct val="35000"/>
              </a:spcBef>
            </a:pPr>
            <a:endParaRPr lang="en-US" altLang="en-US" dirty="0"/>
          </a:p>
        </p:txBody>
      </p:sp>
      <p:sp>
        <p:nvSpPr>
          <p:cNvPr id="2" name="Rectangle 1"/>
          <p:cNvSpPr/>
          <p:nvPr/>
        </p:nvSpPr>
        <p:spPr>
          <a:xfrm>
            <a:off x="6153150" y="4609384"/>
            <a:ext cx="5808134" cy="1200329"/>
          </a:xfrm>
          <a:prstGeom prst="rect">
            <a:avLst/>
          </a:prstGeom>
        </p:spPr>
        <p:txBody>
          <a:bodyPr wrap="square">
            <a:spAutoFit/>
          </a:bodyPr>
          <a:lstStyle/>
          <a:p>
            <a:r>
              <a:rPr lang="en-US" b="1" dirty="0"/>
              <a:t>FIGURE 21-2 </a:t>
            </a:r>
            <a:r>
              <a:rPr lang="en-US" dirty="0" err="1"/>
              <a:t>Urticaria</a:t>
            </a:r>
            <a:r>
              <a:rPr lang="en-US" dirty="0"/>
              <a:t>, or hives, may appear following</a:t>
            </a:r>
          </a:p>
          <a:p>
            <a:r>
              <a:rPr lang="en-US" dirty="0"/>
              <a:t>exposure to an allergen and is characterized by multiple</a:t>
            </a:r>
          </a:p>
          <a:p>
            <a:r>
              <a:rPr lang="en-US" dirty="0"/>
              <a:t>small, raised areas on the skin. </a:t>
            </a:r>
            <a:r>
              <a:rPr lang="en-US" dirty="0" err="1"/>
              <a:t>Urticaria</a:t>
            </a:r>
            <a:r>
              <a:rPr lang="en-US" dirty="0"/>
              <a:t> may be one of the warning signs of an impending anaphylactic reaction.</a:t>
            </a:r>
          </a:p>
        </p:txBody>
      </p:sp>
      <p:pic>
        <p:nvPicPr>
          <p:cNvPr id="2050" name="Picture 2" descr="Photo of a male showing his back. There are multiple, small, pink, raised areas on the ski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473200"/>
            <a:ext cx="4304240" cy="31305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134100" y="5790663"/>
            <a:ext cx="22781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Charles Stewart MD, EMDM MPH.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nSpc>
                <a:spcPct val="85000"/>
              </a:lnSpc>
            </a:pPr>
            <a:r>
              <a:rPr lang="en-US" altLang="en-US" dirty="0"/>
              <a:t>Pathophysiology </a:t>
            </a:r>
            <a:r>
              <a:rPr lang="en-US" altLang="en-US" sz="2000" b="0" dirty="0"/>
              <a:t>(5 of 6)</a:t>
            </a:r>
          </a:p>
        </p:txBody>
      </p:sp>
      <p:sp>
        <p:nvSpPr>
          <p:cNvPr id="16387" name="Content Placeholder 2"/>
          <p:cNvSpPr>
            <a:spLocks noGrp="1"/>
          </p:cNvSpPr>
          <p:nvPr>
            <p:ph type="body" idx="1"/>
          </p:nvPr>
        </p:nvSpPr>
        <p:spPr>
          <a:xfrm>
            <a:off x="914400" y="1447800"/>
            <a:ext cx="5486400" cy="4800600"/>
          </a:xfrm>
        </p:spPr>
        <p:txBody>
          <a:bodyPr rIns="228600"/>
          <a:lstStyle/>
          <a:p>
            <a:pPr>
              <a:spcBef>
                <a:spcPct val="35000"/>
              </a:spcBef>
            </a:pPr>
            <a:r>
              <a:rPr lang="en-US" altLang="en-US" dirty="0"/>
              <a:t>Three common signs of anaphylaxis (cont’d):</a:t>
            </a:r>
          </a:p>
          <a:p>
            <a:pPr lvl="1">
              <a:spcBef>
                <a:spcPct val="35000"/>
              </a:spcBef>
            </a:pPr>
            <a:r>
              <a:rPr lang="en-US" altLang="en-US" dirty="0"/>
              <a:t>Angioedema</a:t>
            </a:r>
          </a:p>
          <a:p>
            <a:pPr lvl="2">
              <a:spcBef>
                <a:spcPct val="35000"/>
              </a:spcBef>
            </a:pPr>
            <a:r>
              <a:rPr lang="en-US" altLang="en-US" sz="2000" dirty="0"/>
              <a:t>Areas of localized swelling</a:t>
            </a:r>
          </a:p>
          <a:p>
            <a:pPr lvl="1">
              <a:spcBef>
                <a:spcPct val="35000"/>
              </a:spcBef>
            </a:pPr>
            <a:r>
              <a:rPr lang="en-US" altLang="en-US" dirty="0"/>
              <a:t>Wheezing</a:t>
            </a:r>
          </a:p>
          <a:p>
            <a:pPr lvl="2">
              <a:spcBef>
                <a:spcPct val="35000"/>
              </a:spcBef>
            </a:pPr>
            <a:r>
              <a:rPr lang="en-US" altLang="en-US" sz="2000" dirty="0"/>
              <a:t>High-pitched, whistling breath on expiration</a:t>
            </a:r>
          </a:p>
        </p:txBody>
      </p:sp>
      <p:sp>
        <p:nvSpPr>
          <p:cNvPr id="2" name="Rectangle 1"/>
          <p:cNvSpPr/>
          <p:nvPr/>
        </p:nvSpPr>
        <p:spPr>
          <a:xfrm>
            <a:off x="6686551" y="4757984"/>
            <a:ext cx="4914899" cy="1200329"/>
          </a:xfrm>
          <a:prstGeom prst="rect">
            <a:avLst/>
          </a:prstGeom>
        </p:spPr>
        <p:txBody>
          <a:bodyPr wrap="square">
            <a:spAutoFit/>
          </a:bodyPr>
          <a:lstStyle/>
          <a:p>
            <a:r>
              <a:rPr lang="en-US" b="1" dirty="0"/>
              <a:t>FIGURE 21-3 </a:t>
            </a:r>
            <a:r>
              <a:rPr lang="en-US" dirty="0"/>
              <a:t>Angioedema is localized swelling associated with allergic reactions. If the site of swelling includes the lips, tongue, larynx, or other such structures, airway obstruction may occur.</a:t>
            </a:r>
          </a:p>
        </p:txBody>
      </p:sp>
      <p:pic>
        <p:nvPicPr>
          <p:cNvPr id="3074" name="Picture 2" descr="Photo of a female lying supine on a bed with a swollen tongue protruding out of the mout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451" y="1473200"/>
            <a:ext cx="4381500" cy="32943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686551" y="5914379"/>
            <a:ext cx="277191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E.M. Singletary, MD. Used with permission.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nSpc>
                <a:spcPct val="85000"/>
              </a:lnSpc>
            </a:pPr>
            <a:r>
              <a:rPr lang="en-US" altLang="en-US" dirty="0"/>
              <a:t>Pathophysiology </a:t>
            </a:r>
            <a:r>
              <a:rPr lang="en-US" altLang="en-US" sz="2000" b="0" dirty="0"/>
              <a:t>(6 of 6)</a:t>
            </a:r>
          </a:p>
        </p:txBody>
      </p:sp>
      <p:sp>
        <p:nvSpPr>
          <p:cNvPr id="17411" name="Content Placeholder 2"/>
          <p:cNvSpPr>
            <a:spLocks noGrp="1"/>
          </p:cNvSpPr>
          <p:nvPr>
            <p:ph type="body" idx="1"/>
          </p:nvPr>
        </p:nvSpPr>
        <p:spPr/>
        <p:txBody>
          <a:bodyPr rIns="228600"/>
          <a:lstStyle/>
          <a:p>
            <a:pPr>
              <a:spcBef>
                <a:spcPct val="35000"/>
              </a:spcBef>
            </a:pPr>
            <a:r>
              <a:rPr lang="en-US" altLang="en-US" dirty="0"/>
              <a:t>You may also note:</a:t>
            </a:r>
          </a:p>
          <a:p>
            <a:pPr lvl="1">
              <a:spcBef>
                <a:spcPct val="35000"/>
              </a:spcBef>
            </a:pPr>
            <a:r>
              <a:rPr lang="en-US" altLang="en-US" dirty="0"/>
              <a:t>Stridor on inspiration due to upper airway narrowing</a:t>
            </a:r>
          </a:p>
          <a:p>
            <a:pPr lvl="1">
              <a:spcBef>
                <a:spcPct val="35000"/>
              </a:spcBef>
            </a:pPr>
            <a:r>
              <a:rPr lang="en-US" altLang="en-US" dirty="0"/>
              <a:t>Hypotension due to vasodilation and increased capillary permeability</a:t>
            </a:r>
          </a:p>
          <a:p>
            <a:pPr lvl="1">
              <a:spcBef>
                <a:spcPct val="35000"/>
              </a:spcBef>
            </a:pPr>
            <a:r>
              <a:rPr lang="en-US" altLang="en-US" dirty="0"/>
              <a:t>Nausea, vomiting, and abdominal cramps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nSpc>
                <a:spcPct val="85000"/>
              </a:lnSpc>
            </a:pPr>
            <a:r>
              <a:rPr lang="en-US" altLang="en-US" dirty="0"/>
              <a:t>Common Allergens </a:t>
            </a:r>
            <a:r>
              <a:rPr lang="en-US" altLang="en-US" sz="2000" b="0" dirty="0"/>
              <a:t>(1 of 4)</a:t>
            </a:r>
          </a:p>
        </p:txBody>
      </p:sp>
      <p:sp>
        <p:nvSpPr>
          <p:cNvPr id="18435" name="Rectangle 3"/>
          <p:cNvSpPr>
            <a:spLocks noGrp="1" noChangeArrowheads="1"/>
          </p:cNvSpPr>
          <p:nvPr>
            <p:ph type="body" idx="1"/>
          </p:nvPr>
        </p:nvSpPr>
        <p:spPr/>
        <p:txBody>
          <a:bodyPr rIns="228600"/>
          <a:lstStyle/>
          <a:p>
            <a:pPr>
              <a:spcBef>
                <a:spcPct val="35000"/>
              </a:spcBef>
            </a:pPr>
            <a:r>
              <a:rPr lang="en-US" altLang="en-US" dirty="0"/>
              <a:t>Food</a:t>
            </a:r>
          </a:p>
          <a:p>
            <a:pPr lvl="1">
              <a:spcBef>
                <a:spcPct val="35000"/>
              </a:spcBef>
            </a:pPr>
            <a:r>
              <a:rPr lang="en-US" altLang="en-US" dirty="0"/>
              <a:t>May take more than 30 minutes to appear</a:t>
            </a:r>
          </a:p>
          <a:p>
            <a:pPr lvl="1">
              <a:spcBef>
                <a:spcPct val="35000"/>
              </a:spcBef>
            </a:pPr>
            <a:r>
              <a:rPr lang="en-US" altLang="en-US" dirty="0"/>
              <a:t>Shellfish, nuts</a:t>
            </a:r>
          </a:p>
          <a:p>
            <a:pPr>
              <a:spcBef>
                <a:spcPct val="35000"/>
              </a:spcBef>
            </a:pPr>
            <a:r>
              <a:rPr lang="en-US" altLang="en-US" dirty="0"/>
              <a:t>Medication</a:t>
            </a:r>
          </a:p>
          <a:p>
            <a:pPr lvl="1">
              <a:spcBef>
                <a:spcPct val="35000"/>
              </a:spcBef>
            </a:pPr>
            <a:r>
              <a:rPr lang="en-US" altLang="en-US" dirty="0"/>
              <a:t>Antibiotics (eg, penicillin)</a:t>
            </a:r>
          </a:p>
          <a:p>
            <a:pPr lvl="1">
              <a:spcBef>
                <a:spcPct val="35000"/>
              </a:spcBef>
            </a:pPr>
            <a:r>
              <a:rPr lang="en-US" altLang="en-US" dirty="0"/>
              <a:t>Nonsteroidal anti-inflammatory drugs (NSAIDs)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nSpc>
                <a:spcPct val="85000"/>
              </a:lnSpc>
              <a:defRPr/>
            </a:pPr>
            <a:r>
              <a:rPr lang="en-US" altLang="en-US" dirty="0">
                <a:cs typeface="+mj-cs"/>
              </a:rPr>
              <a:t>Common Allergens </a:t>
            </a:r>
            <a:r>
              <a:rPr lang="en-US" altLang="en-US" sz="2000" b="0" dirty="0">
                <a:cs typeface="+mj-cs"/>
              </a:rPr>
              <a:t>(2 of 4)</a:t>
            </a:r>
          </a:p>
        </p:txBody>
      </p:sp>
      <p:sp>
        <p:nvSpPr>
          <p:cNvPr id="19459" name="Content Placeholder 2"/>
          <p:cNvSpPr>
            <a:spLocks noGrp="1"/>
          </p:cNvSpPr>
          <p:nvPr>
            <p:ph type="body" idx="1"/>
          </p:nvPr>
        </p:nvSpPr>
        <p:spPr>
          <a:xfrm>
            <a:off x="6324600" y="1447800"/>
            <a:ext cx="4953000" cy="4800600"/>
          </a:xfrm>
          <a:noFill/>
          <a:ln>
            <a:noFill/>
          </a:ln>
          <a:extLst>
            <a:ext uri="{909E8E84-426E-40DD-AFC4-6F175D3DCCD1}">
              <a14:hiddenFill xmlns:a14="http://schemas.microsoft.com/office/drawing/2010/main">
                <a:solidFill>
                  <a:schemeClr val="bg1">
                    <a:alpha val="39999"/>
                  </a:schemeClr>
                </a:solidFill>
              </a14:hiddenFill>
            </a:ext>
            <a:ext uri="{91240B29-F687-4F45-9708-019B960494DF}">
              <a14:hiddenLine xmlns:a14="http://schemas.microsoft.com/office/drawing/2010/main" w="19050">
                <a:solidFill>
                  <a:srgbClr val="B3B3B3">
                    <a:alpha val="39999"/>
                  </a:srgbClr>
                </a:solidFill>
                <a:miter lim="800000"/>
                <a:headEnd/>
                <a:tailEnd/>
              </a14:hiddenLine>
            </a:ext>
          </a:extLst>
        </p:spPr>
        <p:txBody>
          <a:bodyPr rIns="228600"/>
          <a:lstStyle/>
          <a:p>
            <a:pPr>
              <a:spcBef>
                <a:spcPct val="35000"/>
              </a:spcBef>
            </a:pPr>
            <a:r>
              <a:rPr lang="en-US" altLang="en-US" dirty="0">
                <a:solidFill>
                  <a:srgbClr val="000000"/>
                </a:solidFill>
              </a:rPr>
              <a:t>Medication (cont’d)</a:t>
            </a:r>
          </a:p>
          <a:p>
            <a:pPr lvl="1">
              <a:spcBef>
                <a:spcPct val="35000"/>
              </a:spcBef>
            </a:pPr>
            <a:r>
              <a:rPr lang="en-US" altLang="en-US" dirty="0">
                <a:solidFill>
                  <a:srgbClr val="000000"/>
                </a:solidFill>
              </a:rPr>
              <a:t>If medication is injected, the reaction may be immediate and severe.</a:t>
            </a:r>
          </a:p>
          <a:p>
            <a:pPr lvl="1">
              <a:spcBef>
                <a:spcPct val="35000"/>
              </a:spcBef>
            </a:pPr>
            <a:r>
              <a:rPr lang="en-US" altLang="en-US" dirty="0">
                <a:solidFill>
                  <a:srgbClr val="000000"/>
                </a:solidFill>
              </a:rPr>
              <a:t>Reactions to oral medications may take more than 30 minutes to appear but can also be very severe.</a:t>
            </a:r>
          </a:p>
        </p:txBody>
      </p:sp>
      <p:pic>
        <p:nvPicPr>
          <p:cNvPr id="4098" name="Picture 2" descr="Photo of a male torso filled with small pink lesions all ov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73200"/>
            <a:ext cx="4610100" cy="29217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433052"/>
            <a:ext cx="5180008" cy="369332"/>
          </a:xfrm>
          <a:prstGeom prst="rect">
            <a:avLst/>
          </a:prstGeom>
        </p:spPr>
        <p:txBody>
          <a:bodyPr wrap="none">
            <a:spAutoFit/>
          </a:bodyPr>
          <a:lstStyle/>
          <a:p>
            <a:r>
              <a:rPr lang="en-US" b="1" dirty="0"/>
              <a:t>FIGURE 21-4 </a:t>
            </a:r>
            <a:r>
              <a:rPr lang="en-US" dirty="0"/>
              <a:t>A severe allergic reaction to medication.</a:t>
            </a:r>
          </a:p>
        </p:txBody>
      </p:sp>
      <p:sp>
        <p:nvSpPr>
          <p:cNvPr id="3" name="Rectangle 2"/>
          <p:cNvSpPr/>
          <p:nvPr/>
        </p:nvSpPr>
        <p:spPr>
          <a:xfrm>
            <a:off x="914400" y="4758450"/>
            <a:ext cx="191590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Courtesy of Carol B. Guerrero.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p:txBody>
          <a:bodyPr rIns="228600"/>
          <a:lstStyle/>
          <a:p>
            <a:pPr>
              <a:spcBef>
                <a:spcPct val="35000"/>
              </a:spcBef>
            </a:pPr>
            <a:r>
              <a:rPr lang="en-US" altLang="en-US" dirty="0"/>
              <a:t>Plants</a:t>
            </a:r>
          </a:p>
          <a:p>
            <a:pPr lvl="1">
              <a:spcBef>
                <a:spcPct val="35000"/>
              </a:spcBef>
            </a:pPr>
            <a:r>
              <a:rPr lang="en-US" altLang="en-US" dirty="0"/>
              <a:t>Dusts, pollens, and other plant materials</a:t>
            </a:r>
          </a:p>
          <a:p>
            <a:pPr lvl="1">
              <a:spcBef>
                <a:spcPct val="35000"/>
              </a:spcBef>
            </a:pPr>
            <a:r>
              <a:rPr lang="en-US" altLang="en-US" dirty="0"/>
              <a:t>Ragweed, ryegrass, maple, and oak</a:t>
            </a:r>
          </a:p>
          <a:p>
            <a:pPr>
              <a:spcBef>
                <a:spcPct val="35000"/>
              </a:spcBef>
            </a:pPr>
            <a:r>
              <a:rPr lang="en-US" altLang="en-US" dirty="0"/>
              <a:t>Chemicals</a:t>
            </a:r>
          </a:p>
          <a:p>
            <a:pPr lvl="1">
              <a:spcBef>
                <a:spcPct val="35000"/>
              </a:spcBef>
            </a:pPr>
            <a:r>
              <a:rPr lang="en-US" altLang="en-US" dirty="0"/>
              <a:t>Makeup, soap, and hair dye</a:t>
            </a:r>
          </a:p>
          <a:p>
            <a:pPr lvl="1">
              <a:spcBef>
                <a:spcPct val="35000"/>
              </a:spcBef>
            </a:pPr>
            <a:r>
              <a:rPr lang="en-US" altLang="en-US" dirty="0"/>
              <a:t>Latex is of particular concern to health care providers</a:t>
            </a:r>
          </a:p>
          <a:p>
            <a:pPr lvl="2">
              <a:spcBef>
                <a:spcPct val="35000"/>
              </a:spcBef>
            </a:pPr>
            <a:r>
              <a:rPr lang="en-US" altLang="en-US" sz="2000" dirty="0"/>
              <a:t>Nitrile gloves are an alternative.</a:t>
            </a:r>
          </a:p>
          <a:p>
            <a:pPr lvl="1">
              <a:spcBef>
                <a:spcPct val="35000"/>
              </a:spcBef>
            </a:pPr>
            <a:endParaRPr lang="en-US" altLang="en-US" dirty="0"/>
          </a:p>
          <a:p>
            <a:pPr lvl="1">
              <a:spcBef>
                <a:spcPct val="35000"/>
              </a:spcBef>
            </a:pPr>
            <a:endParaRPr lang="en-US" altLang="en-US" dirty="0"/>
          </a:p>
        </p:txBody>
      </p:sp>
      <p:sp>
        <p:nvSpPr>
          <p:cNvPr id="20483" name="Title 1"/>
          <p:cNvSpPr>
            <a:spLocks noGrp="1"/>
          </p:cNvSpPr>
          <p:nvPr>
            <p:ph type="title"/>
          </p:nvPr>
        </p:nvSpPr>
        <p:spPr/>
        <p:txBody>
          <a:bodyPr/>
          <a:lstStyle/>
          <a:p>
            <a:pPr>
              <a:lnSpc>
                <a:spcPct val="85000"/>
              </a:lnSpc>
            </a:pPr>
            <a:r>
              <a:rPr lang="en-US" altLang="en-US" dirty="0"/>
              <a:t>Common Allergens </a:t>
            </a:r>
            <a:r>
              <a:rPr lang="en-US" altLang="en-US" sz="2000" b="0" dirty="0"/>
              <a:t>(3 of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type="body" idx="1"/>
          </p:nvPr>
        </p:nvSpPr>
        <p:spPr/>
        <p:txBody>
          <a:bodyPr rIns="228600"/>
          <a:lstStyle/>
          <a:p>
            <a:pPr>
              <a:spcBef>
                <a:spcPct val="35000"/>
              </a:spcBef>
            </a:pPr>
            <a:r>
              <a:rPr lang="en-US" altLang="en-US" dirty="0"/>
              <a:t>Insect bites and stings</a:t>
            </a:r>
          </a:p>
          <a:p>
            <a:pPr lvl="1">
              <a:spcBef>
                <a:spcPts val="900"/>
              </a:spcBef>
            </a:pPr>
            <a:r>
              <a:rPr lang="en-US" dirty="0">
                <a:latin typeface="Arial"/>
                <a:ea typeface="MS PGothic" pitchFamily="34" charset="-128"/>
                <a:cs typeface="Arial"/>
              </a:rPr>
              <a:t>Envenomation: the process of an insect injecting its venom</a:t>
            </a:r>
          </a:p>
          <a:p>
            <a:pPr lvl="1">
              <a:spcBef>
                <a:spcPts val="900"/>
              </a:spcBef>
            </a:pPr>
            <a:r>
              <a:rPr lang="en-US" dirty="0">
                <a:latin typeface="Arial"/>
                <a:ea typeface="MS PGothic" pitchFamily="34" charset="-128"/>
                <a:cs typeface="Arial"/>
              </a:rPr>
              <a:t>Reaction can be localized or may be severe and systemic.</a:t>
            </a:r>
            <a:endParaRPr lang="en-US" altLang="en-US" dirty="0">
              <a:latin typeface="Arial"/>
              <a:ea typeface="MS PGothic" charset="-128"/>
              <a:cs typeface="Arial"/>
            </a:endParaRPr>
          </a:p>
        </p:txBody>
      </p:sp>
      <p:sp>
        <p:nvSpPr>
          <p:cNvPr id="21507" name="Title 1"/>
          <p:cNvSpPr>
            <a:spLocks noGrp="1"/>
          </p:cNvSpPr>
          <p:nvPr>
            <p:ph type="title"/>
          </p:nvPr>
        </p:nvSpPr>
        <p:spPr/>
        <p:txBody>
          <a:bodyPr/>
          <a:lstStyle/>
          <a:p>
            <a:pPr>
              <a:lnSpc>
                <a:spcPct val="85000"/>
              </a:lnSpc>
            </a:pPr>
            <a:r>
              <a:rPr lang="en-US" altLang="en-US" dirty="0"/>
              <a:t>Common Allergens </a:t>
            </a:r>
            <a:r>
              <a:rPr lang="en-US" altLang="en-US" sz="2000" b="0" dirty="0"/>
              <a:t>(4 of 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Insect Stings </a:t>
            </a:r>
            <a:r>
              <a:rPr lang="en-US" altLang="en-US" sz="2000" b="0" dirty="0"/>
              <a:t>(1 of 7)</a:t>
            </a:r>
            <a:endParaRPr lang="en-US" dirty="0"/>
          </a:p>
        </p:txBody>
      </p:sp>
      <p:sp>
        <p:nvSpPr>
          <p:cNvPr id="22531" name="Content Placeholder 2"/>
          <p:cNvSpPr>
            <a:spLocks noGrp="1"/>
          </p:cNvSpPr>
          <p:nvPr>
            <p:ph idx="1"/>
          </p:nvPr>
        </p:nvSpPr>
        <p:spPr/>
        <p:txBody>
          <a:bodyPr rIns="228600"/>
          <a:lstStyle/>
          <a:p>
            <a:pPr>
              <a:spcBef>
                <a:spcPct val="35000"/>
              </a:spcBef>
            </a:pPr>
            <a:r>
              <a:rPr lang="en-US" altLang="en-US" dirty="0"/>
              <a:t>Approximately 2 million Americans are allergic to the venom of bees, wasps, and hornets.</a:t>
            </a:r>
          </a:p>
          <a:p>
            <a:pPr>
              <a:spcBef>
                <a:spcPct val="35000"/>
              </a:spcBef>
            </a:pPr>
            <a:r>
              <a:rPr lang="en-US" altLang="en-US" dirty="0"/>
              <a:t>Allergic reactions to insect stings cause at least 62 deaths/year in the United States.</a:t>
            </a:r>
          </a:p>
          <a:p>
            <a:pPr>
              <a:spcBef>
                <a:spcPct val="35000"/>
              </a:spcBef>
            </a:pPr>
            <a:r>
              <a:rPr lang="en-US" altLang="en-US" dirty="0"/>
              <a:t>In about half of these deaths, the victim had never experienced a reaction to prior stings.</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type="body" idx="1"/>
          </p:nvPr>
        </p:nvSpPr>
        <p:spPr/>
        <p:txBody>
          <a:bodyPr rIns="228600"/>
          <a:lstStyle/>
          <a:p>
            <a:pPr>
              <a:spcBef>
                <a:spcPct val="35000"/>
              </a:spcBef>
            </a:pPr>
            <a:r>
              <a:rPr lang="en-US" altLang="en-US" dirty="0"/>
              <a:t>The stinging organ of most insects is a small hollow spine projecting from the abdomen.</a:t>
            </a:r>
          </a:p>
        </p:txBody>
      </p:sp>
      <p:sp>
        <p:nvSpPr>
          <p:cNvPr id="2" name="Title 1"/>
          <p:cNvSpPr>
            <a:spLocks noGrp="1"/>
          </p:cNvSpPr>
          <p:nvPr>
            <p:ph type="title"/>
          </p:nvPr>
        </p:nvSpPr>
        <p:spPr/>
        <p:txBody>
          <a:bodyPr/>
          <a:lstStyle/>
          <a:p>
            <a:r>
              <a:rPr lang="en-US" altLang="en-US" dirty="0"/>
              <a:t>Insect Stings </a:t>
            </a:r>
            <a:r>
              <a:rPr lang="en-US" altLang="en-US" sz="2000" b="0" dirty="0"/>
              <a:t>(2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994400" y="1447800"/>
            <a:ext cx="5283200" cy="4800600"/>
          </a:xfrm>
        </p:spPr>
        <p:txBody>
          <a:bodyPr/>
          <a:lstStyle/>
          <a:p>
            <a:pPr>
              <a:spcBef>
                <a:spcPct val="35000"/>
              </a:spcBef>
            </a:pPr>
            <a:r>
              <a:rPr lang="en-US" altLang="en-US" dirty="0"/>
              <a:t>Honeybees cannot withdraw their stinger.</a:t>
            </a:r>
          </a:p>
          <a:p>
            <a:pPr>
              <a:spcBef>
                <a:spcPct val="35000"/>
              </a:spcBef>
            </a:pPr>
            <a:r>
              <a:rPr lang="en-US" altLang="en-US" dirty="0"/>
              <a:t>Wasps and hornets can sting multiple times.</a:t>
            </a:r>
          </a:p>
          <a:p>
            <a:endParaRPr lang="en-US" altLang="en-US" dirty="0"/>
          </a:p>
        </p:txBody>
      </p:sp>
      <p:sp>
        <p:nvSpPr>
          <p:cNvPr id="3" name="Title 2"/>
          <p:cNvSpPr>
            <a:spLocks noGrp="1"/>
          </p:cNvSpPr>
          <p:nvPr>
            <p:ph type="title"/>
          </p:nvPr>
        </p:nvSpPr>
        <p:spPr/>
        <p:txBody>
          <a:bodyPr/>
          <a:lstStyle/>
          <a:p>
            <a:r>
              <a:rPr lang="en-US" altLang="en-US" dirty="0"/>
              <a:t>Insect Stings </a:t>
            </a:r>
            <a:r>
              <a:rPr lang="en-US" altLang="en-US" sz="2000" b="0" dirty="0"/>
              <a:t>(3 of 7)</a:t>
            </a:r>
            <a:endParaRPr lang="en-US" dirty="0"/>
          </a:p>
        </p:txBody>
      </p:sp>
      <p:pic>
        <p:nvPicPr>
          <p:cNvPr id="5122" name="Picture 2" descr="There are two photos. Photo A shows a pink flower and a honey bee flying above the flower. Image B shows a wasp sitting on a flow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39850"/>
            <a:ext cx="3998912" cy="34887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4848533"/>
            <a:ext cx="5524500" cy="1754326"/>
          </a:xfrm>
          <a:prstGeom prst="rect">
            <a:avLst/>
          </a:prstGeom>
        </p:spPr>
        <p:txBody>
          <a:bodyPr wrap="square">
            <a:spAutoFit/>
          </a:bodyPr>
          <a:lstStyle/>
          <a:p>
            <a:r>
              <a:rPr lang="en-US" b="1" dirty="0"/>
              <a:t>FIGURE 21-5 </a:t>
            </a:r>
            <a:r>
              <a:rPr lang="en-US" dirty="0"/>
              <a:t>Most stinging insects inject venom through</a:t>
            </a:r>
          </a:p>
          <a:p>
            <a:r>
              <a:rPr lang="en-US" dirty="0"/>
              <a:t>a small, hollow spine that projects from the abdomen.</a:t>
            </a:r>
          </a:p>
          <a:p>
            <a:r>
              <a:rPr lang="en-US" b="1" dirty="0"/>
              <a:t>A. </a:t>
            </a:r>
            <a:r>
              <a:rPr lang="en-US" dirty="0"/>
              <a:t>The stinger of the honeybee is barbed; the honeybee</a:t>
            </a:r>
          </a:p>
          <a:p>
            <a:r>
              <a:rPr lang="en-US" dirty="0"/>
              <a:t>cannot withdraw its stinger once it has stung someone.</a:t>
            </a:r>
          </a:p>
          <a:p>
            <a:r>
              <a:rPr lang="en-US" b="1" dirty="0"/>
              <a:t>B. </a:t>
            </a:r>
            <a:r>
              <a:rPr lang="en-US" dirty="0"/>
              <a:t>The wasp’s stinger is </a:t>
            </a:r>
            <a:r>
              <a:rPr lang="en-US" dirty="0" err="1"/>
              <a:t>unbarbed</a:t>
            </a:r>
            <a:r>
              <a:rPr lang="en-US" dirty="0"/>
              <a:t>, meaning that it can</a:t>
            </a:r>
          </a:p>
          <a:p>
            <a:r>
              <a:rPr lang="en-US" dirty="0"/>
              <a:t>inflict multiple stings.</a:t>
            </a:r>
          </a:p>
        </p:txBody>
      </p:sp>
      <p:sp>
        <p:nvSpPr>
          <p:cNvPr id="4" name="Rectangle 3"/>
          <p:cNvSpPr/>
          <p:nvPr/>
        </p:nvSpPr>
        <p:spPr>
          <a:xfrm>
            <a:off x="914400" y="6572934"/>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manfredxy</a:t>
            </a:r>
            <a:r>
              <a:rPr lang="en-US" sz="1000" dirty="0">
                <a:latin typeface="Arial" panose="020B0604020202020204" pitchFamily="34" charset="0"/>
                <a:cs typeface="Arial" panose="020B0604020202020204" pitchFamily="34" charset="0"/>
              </a:rPr>
              <a:t>/Shutterstock;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Heintje</a:t>
            </a:r>
            <a:r>
              <a:rPr lang="en-US" sz="1000" dirty="0">
                <a:latin typeface="Arial" panose="020B0604020202020204" pitchFamily="34" charset="0"/>
                <a:cs typeface="Arial" panose="020B0604020202020204" pitchFamily="34" charset="0"/>
              </a:rPr>
              <a:t> Joseph T. Lee/Shutterstock.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2)</a:t>
            </a:r>
          </a:p>
        </p:txBody>
      </p:sp>
      <p:sp>
        <p:nvSpPr>
          <p:cNvPr id="7171"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5991069" y="1508308"/>
            <a:ext cx="4906780" cy="1595784"/>
          </a:xfrm>
        </p:spPr>
        <p:txBody>
          <a:bodyPr rIns="228600"/>
          <a:lstStyle/>
          <a:p>
            <a:pPr>
              <a:spcBef>
                <a:spcPct val="35000"/>
              </a:spcBef>
            </a:pPr>
            <a:r>
              <a:rPr lang="en-US" altLang="en-US" dirty="0"/>
              <a:t>Some ants, especially the fire ant, strike repeatedly.</a:t>
            </a:r>
          </a:p>
        </p:txBody>
      </p:sp>
      <p:sp>
        <p:nvSpPr>
          <p:cNvPr id="3" name="Title 2"/>
          <p:cNvSpPr>
            <a:spLocks noGrp="1"/>
          </p:cNvSpPr>
          <p:nvPr>
            <p:ph type="title"/>
          </p:nvPr>
        </p:nvSpPr>
        <p:spPr/>
        <p:txBody>
          <a:bodyPr/>
          <a:lstStyle/>
          <a:p>
            <a:r>
              <a:rPr lang="en-US" altLang="en-US" dirty="0"/>
              <a:t>Insect Stings </a:t>
            </a:r>
            <a:r>
              <a:rPr lang="en-US" altLang="en-US" sz="2000" b="0" dirty="0"/>
              <a:t>(4 of 7)</a:t>
            </a:r>
            <a:endParaRPr lang="en-US" dirty="0"/>
          </a:p>
        </p:txBody>
      </p:sp>
      <p:pic>
        <p:nvPicPr>
          <p:cNvPr id="6146" name="Picture 2" descr="There are two photos. First photo shows a lot of ants. Second photo shows a feet, with a lot of small pink pustules on it.&#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508308"/>
            <a:ext cx="3229756" cy="52925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82256" y="5459789"/>
            <a:ext cx="6096000" cy="923330"/>
          </a:xfrm>
          <a:prstGeom prst="rect">
            <a:avLst/>
          </a:prstGeom>
        </p:spPr>
        <p:txBody>
          <a:bodyPr>
            <a:spAutoFit/>
          </a:bodyPr>
          <a:lstStyle/>
          <a:p>
            <a:r>
              <a:rPr lang="en-US" b="1" dirty="0"/>
              <a:t>FIGURE 21-6 A. </a:t>
            </a:r>
            <a:r>
              <a:rPr lang="en-US" dirty="0"/>
              <a:t>The fire ant. </a:t>
            </a:r>
            <a:r>
              <a:rPr lang="en-US" b="1" dirty="0"/>
              <a:t>B. </a:t>
            </a:r>
            <a:r>
              <a:rPr lang="en-US" dirty="0"/>
              <a:t>Fire ants inject an irritating</a:t>
            </a:r>
          </a:p>
          <a:p>
            <a:r>
              <a:rPr lang="en-US" dirty="0"/>
              <a:t>toxin at multiple sites. Bites are generally found on the feet</a:t>
            </a:r>
          </a:p>
          <a:p>
            <a:r>
              <a:rPr lang="en-US" dirty="0"/>
              <a:t>and the legs and appear as multiple small, raised pustules.</a:t>
            </a:r>
          </a:p>
        </p:txBody>
      </p:sp>
      <p:sp>
        <p:nvSpPr>
          <p:cNvPr id="4" name="Rectangle 3"/>
          <p:cNvSpPr/>
          <p:nvPr/>
        </p:nvSpPr>
        <p:spPr>
          <a:xfrm>
            <a:off x="4182256" y="6395418"/>
            <a:ext cx="6096000" cy="246221"/>
          </a:xfrm>
          <a:prstGeom prst="rect">
            <a:avLst/>
          </a:prstGeom>
        </p:spPr>
        <p:txBody>
          <a:bodyPr>
            <a:spAutoFit/>
          </a:bodyPr>
          <a:lstStyle/>
          <a:p>
            <a:r>
              <a:rPr lang="en-US" sz="1000" b="1" dirty="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Courtesy of Scott Bauer/USDA; </a:t>
            </a:r>
            <a:r>
              <a:rPr lang="en-US" sz="1000" b="1" dirty="0">
                <a:latin typeface="Arial" panose="020B0604020202020204" pitchFamily="34" charset="0"/>
                <a:cs typeface="Arial" panose="020B0604020202020204" pitchFamily="34" charset="0"/>
              </a:rPr>
              <a:t>B: </a:t>
            </a:r>
            <a:r>
              <a:rPr lang="en-US" sz="1000" dirty="0">
                <a:latin typeface="Arial" panose="020B0604020202020204" pitchFamily="34" charset="0"/>
                <a:cs typeface="Arial" panose="020B0604020202020204" pitchFamily="34" charset="0"/>
              </a:rPr>
              <a:t>© Scott </a:t>
            </a:r>
            <a:r>
              <a:rPr lang="en-US" sz="1000" dirty="0" err="1">
                <a:latin typeface="Arial" panose="020B0604020202020204" pitchFamily="34" charset="0"/>
                <a:cs typeface="Arial" panose="020B0604020202020204" pitchFamily="34" charset="0"/>
              </a:rPr>
              <a:t>Camazine</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Alamy</a:t>
            </a:r>
            <a:r>
              <a:rPr lang="en-US" sz="1000" dirty="0">
                <a:latin typeface="Arial" panose="020B0604020202020204" pitchFamily="34" charset="0"/>
                <a:cs typeface="Arial" panose="020B0604020202020204" pitchFamily="34" charset="0"/>
              </a:rPr>
              <a:t> Stock Photo.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dirty="0">
                <a:latin typeface="Arial" charset="0"/>
              </a:rPr>
              <a:t>Insect Stings </a:t>
            </a:r>
            <a:r>
              <a:rPr lang="en-US" altLang="en-US" sz="2000" b="0" dirty="0">
                <a:latin typeface="Arial" charset="0"/>
              </a:rPr>
              <a:t>(5 of 7)</a:t>
            </a:r>
            <a:endParaRPr lang="en-US" dirty="0"/>
          </a:p>
        </p:txBody>
      </p:sp>
      <p:sp>
        <p:nvSpPr>
          <p:cNvPr id="26626" name="Content Placeholder 2"/>
          <p:cNvSpPr>
            <a:spLocks noGrp="1"/>
          </p:cNvSpPr>
          <p:nvPr>
            <p:ph idx="4294967295"/>
          </p:nvPr>
        </p:nvSpPr>
        <p:spPr>
          <a:xfrm>
            <a:off x="7304088" y="1490663"/>
            <a:ext cx="4887912" cy="4699000"/>
          </a:xfrm>
        </p:spPr>
        <p:txBody>
          <a:bodyPr rIns="228600"/>
          <a:lstStyle/>
          <a:p>
            <a:pPr>
              <a:spcBef>
                <a:spcPct val="35000"/>
              </a:spcBef>
            </a:pPr>
            <a:r>
              <a:rPr lang="en-US" altLang="en-US" dirty="0"/>
              <a:t>Signs and symptoms:</a:t>
            </a:r>
          </a:p>
          <a:p>
            <a:pPr lvl="1">
              <a:spcBef>
                <a:spcPct val="35000"/>
              </a:spcBef>
            </a:pPr>
            <a:r>
              <a:rPr lang="en-US" altLang="en-US" dirty="0"/>
              <a:t>Sudden pain</a:t>
            </a:r>
          </a:p>
          <a:p>
            <a:pPr lvl="1">
              <a:spcBef>
                <a:spcPct val="35000"/>
              </a:spcBef>
            </a:pPr>
            <a:r>
              <a:rPr lang="en-US" altLang="en-US" dirty="0"/>
              <a:t>Swelling</a:t>
            </a:r>
          </a:p>
          <a:p>
            <a:pPr lvl="1">
              <a:spcBef>
                <a:spcPct val="35000"/>
              </a:spcBef>
            </a:pPr>
            <a:r>
              <a:rPr lang="en-US" altLang="en-US" dirty="0"/>
              <a:t>Localized heat</a:t>
            </a:r>
          </a:p>
          <a:p>
            <a:pPr lvl="1">
              <a:spcBef>
                <a:spcPct val="35000"/>
              </a:spcBef>
            </a:pPr>
            <a:r>
              <a:rPr lang="en-US" altLang="en-US" dirty="0"/>
              <a:t>Urticaria</a:t>
            </a:r>
          </a:p>
          <a:p>
            <a:pPr lvl="1">
              <a:spcBef>
                <a:spcPct val="35000"/>
              </a:spcBef>
            </a:pPr>
            <a:r>
              <a:rPr lang="en-US" altLang="en-US" dirty="0"/>
              <a:t>Redness in light-skinned individuals</a:t>
            </a:r>
          </a:p>
          <a:p>
            <a:pPr lvl="1">
              <a:spcBef>
                <a:spcPct val="35000"/>
              </a:spcBef>
            </a:pPr>
            <a:r>
              <a:rPr lang="en-US" altLang="en-US" dirty="0"/>
              <a:t>Itching and a wheal</a:t>
            </a:r>
          </a:p>
        </p:txBody>
      </p:sp>
      <p:pic>
        <p:nvPicPr>
          <p:cNvPr id="7170" name="Picture 2" descr="Photo shows a whitish, firm, elevation of a skin surfac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0" y="1492250"/>
            <a:ext cx="4533900" cy="286351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52500" y="4412230"/>
            <a:ext cx="4972050" cy="646331"/>
          </a:xfrm>
          <a:prstGeom prst="rect">
            <a:avLst/>
          </a:prstGeom>
        </p:spPr>
        <p:txBody>
          <a:bodyPr wrap="square">
            <a:spAutoFit/>
          </a:bodyPr>
          <a:lstStyle/>
          <a:p>
            <a:r>
              <a:rPr lang="en-US" b="1" dirty="0"/>
              <a:t>FIGURE 21-7 </a:t>
            </a:r>
            <a:r>
              <a:rPr lang="en-US" dirty="0"/>
              <a:t>A wheal is a whitish, firm elevation of the skin that occurs after an insect sting or bite</a:t>
            </a:r>
          </a:p>
        </p:txBody>
      </p:sp>
      <p:sp>
        <p:nvSpPr>
          <p:cNvPr id="3" name="Rectangle 2"/>
          <p:cNvSpPr/>
          <p:nvPr/>
        </p:nvSpPr>
        <p:spPr>
          <a:xfrm>
            <a:off x="952500" y="5058561"/>
            <a:ext cx="177644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Simon </a:t>
            </a:r>
            <a:r>
              <a:rPr lang="en-US" sz="1000" dirty="0" err="1">
                <a:latin typeface="Arial" panose="020B0604020202020204" pitchFamily="34" charset="0"/>
                <a:cs typeface="Arial" panose="020B0604020202020204" pitchFamily="34" charset="0"/>
              </a:rPr>
              <a:t>Krzic</a:t>
            </a:r>
            <a:r>
              <a:rPr lang="en-US" sz="1000" dirty="0">
                <a:latin typeface="Arial" panose="020B0604020202020204" pitchFamily="34" charset="0"/>
                <a:cs typeface="Arial" panose="020B0604020202020204" pitchFamily="34" charset="0"/>
              </a:rPr>
              <a:t>/Shutterstock.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p:txBody>
          <a:bodyPr rIns="228600"/>
          <a:lstStyle/>
          <a:p>
            <a:pPr>
              <a:spcBef>
                <a:spcPct val="35000"/>
              </a:spcBef>
            </a:pPr>
            <a:r>
              <a:rPr lang="en-US" altLang="en-US" dirty="0"/>
              <a:t>In severe (anaphylactic) cases, patients may experience:</a:t>
            </a:r>
          </a:p>
          <a:p>
            <a:pPr lvl="1">
              <a:spcBef>
                <a:spcPct val="35000"/>
              </a:spcBef>
            </a:pPr>
            <a:r>
              <a:rPr lang="en-US" altLang="en-US" dirty="0"/>
              <a:t>Stridor</a:t>
            </a:r>
          </a:p>
          <a:p>
            <a:pPr lvl="1">
              <a:spcBef>
                <a:spcPct val="35000"/>
              </a:spcBef>
            </a:pPr>
            <a:r>
              <a:rPr lang="en-US" altLang="en-US" dirty="0"/>
              <a:t>Bronchospasm and wheezing</a:t>
            </a:r>
          </a:p>
          <a:p>
            <a:pPr lvl="1">
              <a:spcBef>
                <a:spcPct val="35000"/>
              </a:spcBef>
            </a:pPr>
            <a:r>
              <a:rPr lang="en-US" altLang="en-US" dirty="0"/>
              <a:t>Chest tightness and coughing</a:t>
            </a:r>
          </a:p>
          <a:p>
            <a:pPr lvl="1">
              <a:spcBef>
                <a:spcPct val="35000"/>
              </a:spcBef>
            </a:pPr>
            <a:r>
              <a:rPr lang="en-US" altLang="en-US" dirty="0"/>
              <a:t>Dyspnea</a:t>
            </a:r>
          </a:p>
          <a:p>
            <a:pPr lvl="1">
              <a:spcBef>
                <a:spcPct val="35000"/>
              </a:spcBef>
            </a:pPr>
            <a:r>
              <a:rPr lang="en-US" altLang="en-US" dirty="0"/>
              <a:t>Anxiety</a:t>
            </a:r>
          </a:p>
          <a:p>
            <a:pPr lvl="1">
              <a:spcBef>
                <a:spcPct val="35000"/>
              </a:spcBef>
            </a:pPr>
            <a:r>
              <a:rPr lang="en-US" altLang="en-US" dirty="0"/>
              <a:t>Gastrointestinal complaints</a:t>
            </a:r>
          </a:p>
          <a:p>
            <a:pPr lvl="1">
              <a:spcBef>
                <a:spcPct val="35000"/>
              </a:spcBef>
            </a:pPr>
            <a:r>
              <a:rPr lang="en-US" altLang="en-US" dirty="0"/>
              <a:t>Hypotension</a:t>
            </a:r>
          </a:p>
          <a:p>
            <a:pPr lvl="1">
              <a:spcBef>
                <a:spcPct val="35000"/>
              </a:spcBef>
            </a:pPr>
            <a:endParaRPr lang="en-US" altLang="en-US" dirty="0"/>
          </a:p>
        </p:txBody>
      </p:sp>
      <p:sp>
        <p:nvSpPr>
          <p:cNvPr id="2" name="Title 1"/>
          <p:cNvSpPr>
            <a:spLocks noGrp="1"/>
          </p:cNvSpPr>
          <p:nvPr>
            <p:ph type="title"/>
          </p:nvPr>
        </p:nvSpPr>
        <p:spPr/>
        <p:txBody>
          <a:bodyPr/>
          <a:lstStyle/>
          <a:p>
            <a:r>
              <a:rPr lang="en-US" altLang="en-US" dirty="0"/>
              <a:t>Insect Stings </a:t>
            </a:r>
            <a:r>
              <a:rPr lang="en-US" altLang="en-US" sz="2000" b="0" dirty="0"/>
              <a:t>(6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rIns="228600"/>
          <a:lstStyle/>
          <a:p>
            <a:pPr>
              <a:spcBef>
                <a:spcPct val="35000"/>
              </a:spcBef>
            </a:pPr>
            <a:r>
              <a:rPr lang="en-US" altLang="en-US" dirty="0"/>
              <a:t>Patients may occasionally experience respiratory failure.</a:t>
            </a:r>
          </a:p>
          <a:p>
            <a:pPr>
              <a:spcBef>
                <a:spcPct val="35000"/>
              </a:spcBef>
            </a:pPr>
            <a:r>
              <a:rPr lang="en-US" altLang="en-US" dirty="0"/>
              <a:t>If untreated, anaphylactic reaction can proceed rapidly to death.</a:t>
            </a:r>
          </a:p>
          <a:p>
            <a:pPr>
              <a:spcBef>
                <a:spcPct val="35000"/>
              </a:spcBef>
            </a:pPr>
            <a:r>
              <a:rPr lang="en-US" altLang="en-US" dirty="0"/>
              <a:t>More than two-thirds of patients who die of anaphylaxis do so within the first 30 minutes.</a:t>
            </a:r>
          </a:p>
        </p:txBody>
      </p:sp>
      <p:sp>
        <p:nvSpPr>
          <p:cNvPr id="2" name="Title 1"/>
          <p:cNvSpPr>
            <a:spLocks noGrp="1"/>
          </p:cNvSpPr>
          <p:nvPr>
            <p:ph type="title"/>
          </p:nvPr>
        </p:nvSpPr>
        <p:spPr/>
        <p:txBody>
          <a:bodyPr/>
          <a:lstStyle/>
          <a:p>
            <a:r>
              <a:rPr lang="en-US" altLang="en-US" dirty="0"/>
              <a:t>Insect Stings </a:t>
            </a:r>
            <a:r>
              <a:rPr lang="en-US" altLang="en-US" sz="2000" b="0" dirty="0"/>
              <a:t>(7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dirty="0"/>
              <a:t>Patient Assessment in an Immunologic Emergency </a:t>
            </a:r>
            <a:r>
              <a:rPr lang="en-US" altLang="en-US" sz="2000" b="0" dirty="0"/>
              <a:t>(1 of 2)</a:t>
            </a:r>
          </a:p>
        </p:txBody>
      </p:sp>
      <p:sp>
        <p:nvSpPr>
          <p:cNvPr id="30723" name="Content Placeholder 2"/>
          <p:cNvSpPr>
            <a:spLocks noGrp="1"/>
          </p:cNvSpPr>
          <p:nvPr>
            <p:ph type="body" idx="1"/>
          </p:nvPr>
        </p:nvSpPr>
        <p:spPr/>
        <p:txBody>
          <a:bodyPr rIns="228600"/>
          <a:lstStyle/>
          <a:p>
            <a:pPr eaLnBrk="1" hangingPunct="1">
              <a:spcBef>
                <a:spcPct val="35000"/>
              </a:spcBef>
            </a:pPr>
            <a:r>
              <a:rPr lang="en-US" altLang="en-US" dirty="0"/>
              <a:t>Scene size-up</a:t>
            </a:r>
          </a:p>
          <a:p>
            <a:pPr eaLnBrk="1" hangingPunct="1">
              <a:spcBef>
                <a:spcPct val="35000"/>
              </a:spcBef>
            </a:pPr>
            <a:r>
              <a:rPr lang="en-US" altLang="en-US" dirty="0"/>
              <a:t>Scene safety</a:t>
            </a:r>
          </a:p>
          <a:p>
            <a:pPr lvl="1" eaLnBrk="1" hangingPunct="1">
              <a:spcBef>
                <a:spcPct val="35000"/>
              </a:spcBef>
            </a:pPr>
            <a:r>
              <a:rPr lang="en-US" altLang="en-US" dirty="0"/>
              <a:t>The patient’s environment or recent activity may indicate the source of the reaction.</a:t>
            </a:r>
          </a:p>
          <a:p>
            <a:pPr lvl="2" eaLnBrk="1" hangingPunct="1">
              <a:spcBef>
                <a:spcPct val="35000"/>
              </a:spcBef>
            </a:pPr>
            <a:r>
              <a:rPr lang="en-US" altLang="en-US" dirty="0"/>
              <a:t>Sting or bite</a:t>
            </a:r>
          </a:p>
          <a:p>
            <a:pPr lvl="2" eaLnBrk="1" hangingPunct="1">
              <a:spcBef>
                <a:spcPct val="35000"/>
              </a:spcBef>
            </a:pPr>
            <a:r>
              <a:rPr lang="en-US" altLang="en-US" dirty="0"/>
              <a:t>Food allergy</a:t>
            </a:r>
          </a:p>
          <a:p>
            <a:pPr lvl="2" eaLnBrk="1" hangingPunct="1">
              <a:spcBef>
                <a:spcPct val="35000"/>
              </a:spcBef>
            </a:pPr>
            <a:r>
              <a:rPr lang="en-US" altLang="en-US" dirty="0"/>
              <a:t>New medication regimen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nSpc>
                <a:spcPct val="85000"/>
              </a:lnSpc>
            </a:pPr>
            <a:r>
              <a:rPr lang="en-US" altLang="en-US" dirty="0"/>
              <a:t>Patient Assessment in an Immunologic Emergency </a:t>
            </a:r>
            <a:r>
              <a:rPr lang="en-US" altLang="en-US" sz="2000" b="0" dirty="0"/>
              <a:t>(2 of 2)</a:t>
            </a:r>
          </a:p>
        </p:txBody>
      </p:sp>
      <p:sp>
        <p:nvSpPr>
          <p:cNvPr id="31747" name="Rectangle 3"/>
          <p:cNvSpPr>
            <a:spLocks noGrp="1" noChangeArrowheads="1"/>
          </p:cNvSpPr>
          <p:nvPr>
            <p:ph type="body" idx="1"/>
          </p:nvPr>
        </p:nvSpPr>
        <p:spPr/>
        <p:txBody>
          <a:bodyPr rIns="228600"/>
          <a:lstStyle/>
          <a:p>
            <a:pPr>
              <a:spcBef>
                <a:spcPct val="35000"/>
              </a:spcBef>
            </a:pPr>
            <a:r>
              <a:rPr lang="en-US" altLang="en-US" dirty="0"/>
              <a:t>Scene safety (cont’d)</a:t>
            </a:r>
          </a:p>
          <a:p>
            <a:pPr lvl="1">
              <a:spcBef>
                <a:spcPct val="35000"/>
              </a:spcBef>
            </a:pPr>
            <a:r>
              <a:rPr lang="en-US" altLang="en-US" dirty="0"/>
              <a:t>Be mindful of other potential causes of respiratory distress.</a:t>
            </a:r>
          </a:p>
          <a:p>
            <a:pPr lvl="1">
              <a:spcBef>
                <a:spcPct val="35000"/>
              </a:spcBef>
            </a:pPr>
            <a:r>
              <a:rPr lang="en-US" altLang="en-US" dirty="0"/>
              <a:t>Traumatic injury may also be present.</a:t>
            </a:r>
          </a:p>
          <a:p>
            <a:pPr lvl="1">
              <a:spcBef>
                <a:spcPct val="35000"/>
              </a:spcBef>
            </a:pPr>
            <a:r>
              <a:rPr lang="en-US" altLang="en-US" dirty="0"/>
              <a:t>Follow standard precautions, with a minimum of gloves and eye protection.</a:t>
            </a:r>
          </a:p>
          <a:p>
            <a:pPr lvl="1">
              <a:spcBef>
                <a:spcPct val="35000"/>
              </a:spcBef>
            </a:pPr>
            <a:r>
              <a:rPr lang="en-US" altLang="en-US" dirty="0"/>
              <a:t>Consider the need for additional resources, such as ALS personnel.</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Primary Assessment </a:t>
            </a:r>
            <a:r>
              <a:rPr lang="en-US" altLang="en-US" sz="2000" b="0" dirty="0"/>
              <a:t>(1 of 7)</a:t>
            </a:r>
          </a:p>
        </p:txBody>
      </p:sp>
      <p:sp>
        <p:nvSpPr>
          <p:cNvPr id="32771" name="Content Placeholder 2"/>
          <p:cNvSpPr>
            <a:spLocks noGrp="1"/>
          </p:cNvSpPr>
          <p:nvPr>
            <p:ph type="body" idx="1"/>
          </p:nvPr>
        </p:nvSpPr>
        <p:spPr/>
        <p:txBody>
          <a:bodyPr rIns="228600"/>
          <a:lstStyle/>
          <a:p>
            <a:pPr>
              <a:spcBef>
                <a:spcPct val="35000"/>
              </a:spcBef>
            </a:pPr>
            <a:r>
              <a:rPr lang="en-US" altLang="en-US" dirty="0"/>
              <a:t>Quickly identify and treat any immediate or potential life threats.</a:t>
            </a:r>
          </a:p>
          <a:p>
            <a:pPr>
              <a:spcBef>
                <a:spcPct val="35000"/>
              </a:spcBef>
            </a:pPr>
            <a:r>
              <a:rPr lang="en-US" altLang="en-US" dirty="0"/>
              <a:t>Form a general impression.</a:t>
            </a:r>
          </a:p>
          <a:p>
            <a:pPr lvl="1">
              <a:spcBef>
                <a:spcPct val="35000"/>
              </a:spcBef>
            </a:pPr>
            <a:r>
              <a:rPr lang="en-US" altLang="en-US" dirty="0"/>
              <a:t>May present as respiratory or cardiovascular distress in the form of shock</a:t>
            </a:r>
          </a:p>
          <a:p>
            <a:pPr lvl="1">
              <a:spcBef>
                <a:spcPct val="35000"/>
              </a:spcBef>
            </a:pPr>
            <a:r>
              <a:rPr lang="en-US" altLang="en-US" dirty="0"/>
              <a:t>Patients often appear very anxious.</a:t>
            </a:r>
          </a:p>
          <a:p>
            <a:pPr lvl="1">
              <a:spcBef>
                <a:spcPct val="35000"/>
              </a:spcBef>
            </a:pPr>
            <a:r>
              <a:rPr lang="en-US" altLang="en-US" dirty="0"/>
              <a:t>Call for ALS backup if available.</a:t>
            </a:r>
          </a:p>
          <a:p>
            <a:pPr lvl="1">
              <a:spcBef>
                <a:spcPct val="35000"/>
              </a:spcBef>
            </a:pPr>
            <a:r>
              <a:rPr lang="en-US" altLang="en-US" dirty="0"/>
              <a:t>Look for a medical identification tag.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Primary Assessment </a:t>
            </a:r>
            <a:r>
              <a:rPr lang="en-US" altLang="en-US" sz="2000" b="0" dirty="0"/>
              <a:t>(2 of 7)</a:t>
            </a:r>
          </a:p>
        </p:txBody>
      </p:sp>
      <p:sp>
        <p:nvSpPr>
          <p:cNvPr id="33795" name="Content Placeholder 2"/>
          <p:cNvSpPr>
            <a:spLocks noGrp="1"/>
          </p:cNvSpPr>
          <p:nvPr>
            <p:ph type="body" idx="1"/>
          </p:nvPr>
        </p:nvSpPr>
        <p:spPr/>
        <p:txBody>
          <a:bodyPr rIns="228600"/>
          <a:lstStyle/>
          <a:p>
            <a:pPr eaLnBrk="1" hangingPunct="1">
              <a:spcBef>
                <a:spcPct val="35000"/>
              </a:spcBef>
            </a:pPr>
            <a:r>
              <a:rPr lang="en-US" altLang="en-US" dirty="0"/>
              <a:t>Airway and breathing</a:t>
            </a:r>
          </a:p>
          <a:p>
            <a:pPr lvl="1" eaLnBrk="1" hangingPunct="1">
              <a:spcBef>
                <a:spcPts val="900"/>
              </a:spcBef>
            </a:pPr>
            <a:r>
              <a:rPr lang="en-US" altLang="en-US" dirty="0"/>
              <a:t>Anaphylaxis can cause rapid swelling of the upper airway.</a:t>
            </a:r>
          </a:p>
          <a:p>
            <a:pPr lvl="1" eaLnBrk="1" hangingPunct="1">
              <a:spcBef>
                <a:spcPts val="900"/>
              </a:spcBef>
            </a:pPr>
            <a:r>
              <a:rPr lang="en-US" altLang="en-US" dirty="0"/>
              <a:t>You have only a few minutes to assess the airway and provide lifesaving measures.</a:t>
            </a:r>
          </a:p>
          <a:p>
            <a:pPr lvl="1" eaLnBrk="1" hangingPunct="1">
              <a:spcBef>
                <a:spcPts val="900"/>
              </a:spcBef>
            </a:pPr>
            <a:r>
              <a:rPr lang="en-US" altLang="en-US" dirty="0"/>
              <a:t>Work quickly to determine the severity of the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lnSpc>
                <a:spcPct val="85000"/>
              </a:lnSpc>
            </a:pPr>
            <a:r>
              <a:rPr lang="en-US" altLang="en-US" dirty="0"/>
              <a:t>Primary Assessment </a:t>
            </a:r>
            <a:r>
              <a:rPr lang="en-US" altLang="en-US" sz="2000" b="0" dirty="0"/>
              <a:t>(3 of 7)</a:t>
            </a:r>
          </a:p>
        </p:txBody>
      </p:sp>
      <p:sp>
        <p:nvSpPr>
          <p:cNvPr id="34819" name="Content Placeholder 2"/>
          <p:cNvSpPr>
            <a:spLocks noGrp="1"/>
          </p:cNvSpPr>
          <p:nvPr>
            <p:ph type="body" idx="1"/>
          </p:nvPr>
        </p:nvSpPr>
        <p:spPr/>
        <p:txBody>
          <a:bodyPr rIns="228600"/>
          <a:lstStyle/>
          <a:p>
            <a:pPr eaLnBrk="1" hangingPunct="1">
              <a:spcBef>
                <a:spcPct val="35000"/>
              </a:spcBef>
            </a:pPr>
            <a:r>
              <a:rPr lang="en-US" altLang="en-US" dirty="0"/>
              <a:t>Airway and breathing (cont’d)</a:t>
            </a:r>
          </a:p>
          <a:p>
            <a:pPr lvl="1" eaLnBrk="1" hangingPunct="1">
              <a:spcBef>
                <a:spcPts val="900"/>
              </a:spcBef>
            </a:pPr>
            <a:r>
              <a:rPr lang="en-US" altLang="en-US" dirty="0"/>
              <a:t>Quickly assess for: </a:t>
            </a:r>
          </a:p>
          <a:p>
            <a:pPr lvl="2" eaLnBrk="1" hangingPunct="1">
              <a:spcBef>
                <a:spcPts val="900"/>
              </a:spcBef>
            </a:pPr>
            <a:r>
              <a:rPr lang="en-US" altLang="en-US" sz="2000" dirty="0"/>
              <a:t>Increased work of breathing</a:t>
            </a:r>
          </a:p>
          <a:p>
            <a:pPr lvl="2" eaLnBrk="1" hangingPunct="1">
              <a:spcBef>
                <a:spcPts val="900"/>
              </a:spcBef>
            </a:pPr>
            <a:r>
              <a:rPr lang="en-US" altLang="en-US" sz="2000" dirty="0"/>
              <a:t>Use of accessory muscles</a:t>
            </a:r>
          </a:p>
          <a:p>
            <a:pPr lvl="2" eaLnBrk="1" hangingPunct="1">
              <a:spcBef>
                <a:spcPts val="900"/>
              </a:spcBef>
            </a:pPr>
            <a:r>
              <a:rPr lang="en-US" altLang="en-US" sz="2000" dirty="0"/>
              <a:t>Head bobbing</a:t>
            </a:r>
          </a:p>
          <a:p>
            <a:pPr lvl="2" eaLnBrk="1" hangingPunct="1">
              <a:spcBef>
                <a:spcPts val="900"/>
              </a:spcBef>
            </a:pPr>
            <a:r>
              <a:rPr lang="en-US" altLang="en-US" sz="2000" dirty="0"/>
              <a:t>Tripod positioning</a:t>
            </a:r>
          </a:p>
          <a:p>
            <a:pPr lvl="2" eaLnBrk="1" hangingPunct="1">
              <a:spcBef>
                <a:spcPts val="900"/>
              </a:spcBef>
            </a:pPr>
            <a:r>
              <a:rPr lang="en-US" altLang="en-US" sz="2000" dirty="0"/>
              <a:t>Nostril flaring</a:t>
            </a:r>
          </a:p>
          <a:p>
            <a:pPr lvl="2" eaLnBrk="1" hangingPunct="1">
              <a:spcBef>
                <a:spcPts val="900"/>
              </a:spcBef>
            </a:pPr>
            <a:r>
              <a:rPr lang="en-US" altLang="en-US" sz="2000" dirty="0"/>
              <a:t>Abnormal breath sounds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(4 of 7)</a:t>
            </a:r>
          </a:p>
        </p:txBody>
      </p:sp>
      <p:sp>
        <p:nvSpPr>
          <p:cNvPr id="35843" name="Rectangle 3"/>
          <p:cNvSpPr>
            <a:spLocks noGrp="1" noChangeArrowheads="1"/>
          </p:cNvSpPr>
          <p:nvPr>
            <p:ph type="body" idx="1"/>
          </p:nvPr>
        </p:nvSpPr>
        <p:spPr/>
        <p:txBody>
          <a:bodyPr rIns="228600"/>
          <a:lstStyle/>
          <a:p>
            <a:pPr>
              <a:spcBef>
                <a:spcPct val="35000"/>
              </a:spcBef>
            </a:pPr>
            <a:r>
              <a:rPr lang="en-US" altLang="en-US" dirty="0"/>
              <a:t>Airway and breathing (cont’d)</a:t>
            </a:r>
          </a:p>
          <a:p>
            <a:pPr lvl="1">
              <a:spcBef>
                <a:spcPct val="35000"/>
              </a:spcBef>
            </a:pPr>
            <a:r>
              <a:rPr lang="en-US" altLang="en-US" dirty="0"/>
              <a:t>Assist the patient into high Fowler position to maximize ventilations.</a:t>
            </a:r>
          </a:p>
          <a:p>
            <a:pPr lvl="1">
              <a:spcBef>
                <a:spcPct val="35000"/>
              </a:spcBef>
            </a:pPr>
            <a:r>
              <a:rPr lang="en-US" altLang="en-US" dirty="0"/>
              <a:t>If signs of shock, place the patient in supine position.</a:t>
            </a:r>
          </a:p>
          <a:p>
            <a:pPr lvl="1">
              <a:spcBef>
                <a:spcPct val="35000"/>
              </a:spcBef>
            </a:pPr>
            <a:r>
              <a:rPr lang="en-US" altLang="en-US" dirty="0"/>
              <a:t>Do not hesitate to initiate high-flow oxygen.</a:t>
            </a:r>
          </a:p>
          <a:p>
            <a:pPr lvl="1">
              <a:spcBef>
                <a:spcPct val="35000"/>
              </a:spcBef>
            </a:pPr>
            <a:r>
              <a:rPr lang="en-US" altLang="en-US" dirty="0"/>
              <a:t>In severe situations, assist using bag-mask device, attached to oxygen.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2)</a:t>
            </a:r>
          </a:p>
        </p:txBody>
      </p:sp>
      <p:sp>
        <p:nvSpPr>
          <p:cNvPr id="8195"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Immunology</a:t>
            </a:r>
          </a:p>
          <a:p>
            <a:pPr eaLnBrk="1" hangingPunct="1">
              <a:spcBef>
                <a:spcPct val="35000"/>
              </a:spcBef>
            </a:pPr>
            <a:r>
              <a:rPr lang="en-US" altLang="en-US" dirty="0"/>
              <a:t>Recognition and management of shock and difficulty breathing related to</a:t>
            </a:r>
          </a:p>
          <a:p>
            <a:pPr lvl="1" eaLnBrk="1" hangingPunct="1">
              <a:spcBef>
                <a:spcPct val="35000"/>
              </a:spcBef>
            </a:pPr>
            <a:r>
              <a:rPr lang="en-US" altLang="en-US" dirty="0"/>
              <a:t>Anaphylactic reactions</a:t>
            </a:r>
          </a:p>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Hypersensitivity disorders and/or emergencies</a:t>
            </a:r>
          </a:p>
          <a:p>
            <a:pPr lvl="1" eaLnBrk="1" hangingPunct="1">
              <a:spcBef>
                <a:spcPct val="35000"/>
              </a:spcBef>
            </a:pPr>
            <a:r>
              <a:rPr lang="en-US" altLang="en-US" dirty="0"/>
              <a:t>Anaphylactic reactions</a:t>
            </a:r>
            <a:endParaRPr lang="en-US" alt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(5 of 7)</a:t>
            </a:r>
          </a:p>
        </p:txBody>
      </p:sp>
      <p:sp>
        <p:nvSpPr>
          <p:cNvPr id="36867" name="Rectangle 3"/>
          <p:cNvSpPr>
            <a:spLocks noGrp="1" noChangeArrowheads="1"/>
          </p:cNvSpPr>
          <p:nvPr>
            <p:ph type="body" idx="1"/>
          </p:nvPr>
        </p:nvSpPr>
        <p:spPr>
          <a:xfrm>
            <a:off x="925830" y="1490870"/>
            <a:ext cx="9983470" cy="4699047"/>
          </a:xfrm>
        </p:spPr>
        <p:txBody>
          <a:bodyPr rIns="228600"/>
          <a:lstStyle/>
          <a:p>
            <a:pPr>
              <a:spcBef>
                <a:spcPct val="35000"/>
              </a:spcBef>
            </a:pPr>
            <a:r>
              <a:rPr lang="en-US" altLang="en-US" dirty="0"/>
              <a:t>Circulation</a:t>
            </a:r>
          </a:p>
          <a:p>
            <a:pPr lvl="1">
              <a:spcBef>
                <a:spcPct val="35000"/>
              </a:spcBef>
            </a:pPr>
            <a:r>
              <a:rPr lang="en-US" altLang="en-US" dirty="0"/>
              <a:t>May present with hypotension</a:t>
            </a:r>
          </a:p>
          <a:p>
            <a:pPr lvl="1">
              <a:spcBef>
                <a:spcPct val="35000"/>
              </a:spcBef>
            </a:pPr>
            <a:r>
              <a:rPr lang="en-US" altLang="en-US" dirty="0"/>
              <a:t>Palpate for presence and quality of radial pulse.</a:t>
            </a:r>
          </a:p>
          <a:p>
            <a:pPr lvl="2"/>
            <a:r>
              <a:rPr lang="en-US" altLang="en-US" sz="2000" dirty="0"/>
              <a:t>Assess for rapid pulse rate; cool, cyanotic, or red, moist skin; delayed capillary refill.</a:t>
            </a:r>
          </a:p>
          <a:p>
            <a:pPr lvl="2"/>
            <a:r>
              <a:rPr lang="en-US" altLang="en-US" sz="2000" dirty="0"/>
              <a:t>May indicate hypoperfusion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(6 of 7)</a:t>
            </a:r>
          </a:p>
        </p:txBody>
      </p:sp>
      <p:sp>
        <p:nvSpPr>
          <p:cNvPr id="37891" name="Rectangle 3"/>
          <p:cNvSpPr>
            <a:spLocks noGrp="1" noChangeArrowheads="1"/>
          </p:cNvSpPr>
          <p:nvPr>
            <p:ph type="body" idx="1"/>
          </p:nvPr>
        </p:nvSpPr>
        <p:spPr/>
        <p:txBody>
          <a:bodyPr rIns="228600"/>
          <a:lstStyle/>
          <a:p>
            <a:pPr>
              <a:spcBef>
                <a:spcPct val="35000"/>
              </a:spcBef>
            </a:pPr>
            <a:r>
              <a:rPr lang="en-US" altLang="en-US" dirty="0"/>
              <a:t>Treat for shock.</a:t>
            </a:r>
          </a:p>
          <a:p>
            <a:pPr>
              <a:spcBef>
                <a:spcPct val="35000"/>
              </a:spcBef>
            </a:pPr>
            <a:r>
              <a:rPr lang="en-US" altLang="en-US" dirty="0"/>
              <a:t>Definitive treatment for anaphylactic shock is epinephrine.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nSpc>
                <a:spcPct val="85000"/>
              </a:lnSpc>
            </a:pPr>
            <a:r>
              <a:rPr lang="en-US" altLang="en-US" dirty="0"/>
              <a:t>Primary Assessment </a:t>
            </a:r>
            <a:r>
              <a:rPr lang="en-US" altLang="en-US" sz="2000" b="0" dirty="0"/>
              <a:t>(7 of 7)</a:t>
            </a:r>
          </a:p>
        </p:txBody>
      </p:sp>
      <p:sp>
        <p:nvSpPr>
          <p:cNvPr id="38915" name="Rectangle 3"/>
          <p:cNvSpPr>
            <a:spLocks noGrp="1" noChangeArrowheads="1"/>
          </p:cNvSpPr>
          <p:nvPr>
            <p:ph type="body" idx="1"/>
          </p:nvPr>
        </p:nvSpPr>
        <p:spPr/>
        <p:txBody>
          <a:bodyPr rIns="228600"/>
          <a:lstStyle/>
          <a:p>
            <a:pPr>
              <a:spcBef>
                <a:spcPct val="35000"/>
              </a:spcBef>
            </a:pPr>
            <a:r>
              <a:rPr lang="en-US" altLang="en-US" dirty="0"/>
              <a:t>Transport decision</a:t>
            </a:r>
          </a:p>
          <a:p>
            <a:pPr lvl="1">
              <a:spcBef>
                <a:spcPct val="35000"/>
              </a:spcBef>
            </a:pPr>
            <a:r>
              <a:rPr lang="en-US" altLang="en-US" dirty="0"/>
              <a:t>Always provide prompt transport for any patient who may be having an allergic reaction.</a:t>
            </a:r>
          </a:p>
          <a:p>
            <a:pPr lvl="1">
              <a:spcBef>
                <a:spcPct val="35000"/>
              </a:spcBef>
            </a:pPr>
            <a:r>
              <a:rPr lang="en-US" altLang="en-US" dirty="0"/>
              <a:t>If the patient does not exhibit severe symptoms, consider continuing the assessment; err on the side of emergency transport.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(1 of 4)</a:t>
            </a:r>
          </a:p>
        </p:txBody>
      </p:sp>
      <p:sp>
        <p:nvSpPr>
          <p:cNvPr id="39939" name="Rectangle 3"/>
          <p:cNvSpPr>
            <a:spLocks noGrp="1" noChangeArrowheads="1"/>
          </p:cNvSpPr>
          <p:nvPr>
            <p:ph type="body" idx="1"/>
          </p:nvPr>
        </p:nvSpPr>
        <p:spPr/>
        <p:txBody>
          <a:bodyPr rIns="228600"/>
          <a:lstStyle/>
          <a:p>
            <a:pPr>
              <a:spcBef>
                <a:spcPct val="35000"/>
              </a:spcBef>
            </a:pPr>
            <a:r>
              <a:rPr lang="en-US" altLang="en-US" dirty="0"/>
              <a:t>Investigate:</a:t>
            </a:r>
          </a:p>
          <a:p>
            <a:pPr lvl="1">
              <a:spcBef>
                <a:spcPct val="35000"/>
              </a:spcBef>
            </a:pPr>
            <a:r>
              <a:rPr lang="en-US" altLang="en-US" dirty="0"/>
              <a:t>Chief complaint</a:t>
            </a:r>
          </a:p>
          <a:p>
            <a:pPr lvl="1">
              <a:spcBef>
                <a:spcPct val="35000"/>
              </a:spcBef>
            </a:pPr>
            <a:r>
              <a:rPr lang="en-US" altLang="en-US" dirty="0"/>
              <a:t>History of present illness</a:t>
            </a:r>
          </a:p>
          <a:p>
            <a:pPr>
              <a:spcBef>
                <a:spcPct val="35000"/>
              </a:spcBef>
            </a:pPr>
            <a:r>
              <a:rPr lang="en-US" altLang="en-US" dirty="0"/>
              <a:t>Identify:</a:t>
            </a:r>
          </a:p>
          <a:p>
            <a:pPr lvl="1">
              <a:spcBef>
                <a:spcPct val="35000"/>
              </a:spcBef>
            </a:pPr>
            <a:r>
              <a:rPr lang="en-US" altLang="en-US" dirty="0"/>
              <a:t>Associated signs and symptoms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(2 of 4)</a:t>
            </a:r>
          </a:p>
        </p:txBody>
      </p:sp>
      <p:sp>
        <p:nvSpPr>
          <p:cNvPr id="7" name="Rectangle 3"/>
          <p:cNvSpPr txBox="1">
            <a:spLocks noChangeArrowheads="1"/>
          </p:cNvSpPr>
          <p:nvPr/>
        </p:nvSpPr>
        <p:spPr bwMode="auto">
          <a:xfrm>
            <a:off x="914400" y="1447800"/>
            <a:ext cx="10363200" cy="4800600"/>
          </a:xfrm>
          <a:prstGeom prst="rect">
            <a:avLst/>
          </a:prstGeom>
          <a:noFill/>
          <a:ln w="19050">
            <a:noFill/>
            <a:miter lim="800000"/>
            <a:headEnd/>
            <a:tailEnd/>
          </a:ln>
        </p:spPr>
        <p:txBody>
          <a:bodyPr lIns="228600" tIns="182880" rIns="228600" bIns="91440"/>
          <a:lstStyle>
            <a:lvl1pPr marL="342900" indent="-342900" algn="l" rtl="0" eaLnBrk="0" fontAlgn="base" hangingPunct="0">
              <a:spcBef>
                <a:spcPct val="50000"/>
              </a:spcBef>
              <a:spcAft>
                <a:spcPct val="0"/>
              </a:spcAft>
              <a:buClr>
                <a:srgbClr val="F37021"/>
              </a:buClr>
              <a:buChar char="•"/>
              <a:defRPr sz="2800">
                <a:solidFill>
                  <a:schemeClr val="tx1"/>
                </a:solidFill>
                <a:latin typeface="+mn-lt"/>
                <a:ea typeface="+mn-ea"/>
                <a:cs typeface="+mn-cs"/>
              </a:defRPr>
            </a:lvl1pPr>
            <a:lvl2pPr marL="800100" indent="-342900" algn="l" rtl="0" eaLnBrk="0" fontAlgn="base" hangingPunct="0">
              <a:spcBef>
                <a:spcPct val="25000"/>
              </a:spcBef>
              <a:spcAft>
                <a:spcPct val="0"/>
              </a:spcAft>
              <a:buClr>
                <a:srgbClr val="F37021"/>
              </a:buClr>
              <a:buChar char="–"/>
              <a:defRPr sz="2400">
                <a:solidFill>
                  <a:schemeClr val="tx1"/>
                </a:solidFill>
                <a:latin typeface="+mn-lt"/>
                <a:ea typeface="+mn-ea"/>
              </a:defRPr>
            </a:lvl2pPr>
            <a:lvl3pPr marL="1143000" indent="-228600" algn="l" rtl="0" eaLnBrk="0" fontAlgn="base" hangingPunct="0">
              <a:spcBef>
                <a:spcPct val="25000"/>
              </a:spcBef>
              <a:spcAft>
                <a:spcPct val="0"/>
              </a:spcAft>
              <a:buClr>
                <a:srgbClr val="F37021"/>
              </a:buClr>
              <a:buChar char="•"/>
              <a:defRPr sz="2200">
                <a:solidFill>
                  <a:schemeClr val="tx1"/>
                </a:solidFill>
                <a:latin typeface="+mn-lt"/>
                <a:ea typeface="+mn-ea"/>
              </a:defRPr>
            </a:lvl3pPr>
            <a:lvl4pPr marL="1600200" indent="-228600" algn="l" rtl="0" eaLnBrk="0" fontAlgn="base" hangingPunct="0">
              <a:spcBef>
                <a:spcPct val="25000"/>
              </a:spcBef>
              <a:spcAft>
                <a:spcPct val="0"/>
              </a:spcAft>
              <a:buChar char="–"/>
              <a:defRPr sz="2000">
                <a:solidFill>
                  <a:schemeClr val="tx1"/>
                </a:solidFill>
                <a:latin typeface="+mn-lt"/>
                <a:ea typeface="+mn-ea"/>
              </a:defRPr>
            </a:lvl4pPr>
            <a:lvl5pPr marL="2057400" indent="-228600" algn="l" rtl="0" eaLnBrk="0" fontAlgn="base" hangingPunct="0">
              <a:spcBef>
                <a:spcPct val="25000"/>
              </a:spcBef>
              <a:spcAft>
                <a:spcPct val="0"/>
              </a:spcAft>
              <a:buChar char="»"/>
              <a:defRPr sz="2000">
                <a:solidFill>
                  <a:schemeClr val="tx1"/>
                </a:solidFill>
                <a:latin typeface="+mn-lt"/>
                <a:ea typeface="+mn-ea"/>
              </a:defRPr>
            </a:lvl5pPr>
            <a:lvl6pPr marL="2514600" indent="-228600" algn="l" rtl="0" eaLnBrk="0" fontAlgn="base" hangingPunct="0">
              <a:spcBef>
                <a:spcPct val="25000"/>
              </a:spcBef>
              <a:spcAft>
                <a:spcPct val="0"/>
              </a:spcAft>
              <a:buChar char="»"/>
              <a:defRPr sz="2000">
                <a:solidFill>
                  <a:schemeClr val="tx1"/>
                </a:solidFill>
                <a:latin typeface="+mn-lt"/>
                <a:ea typeface="+mn-ea"/>
              </a:defRPr>
            </a:lvl6pPr>
            <a:lvl7pPr marL="2971800" indent="-228600" algn="l" rtl="0" eaLnBrk="0" fontAlgn="base" hangingPunct="0">
              <a:spcBef>
                <a:spcPct val="25000"/>
              </a:spcBef>
              <a:spcAft>
                <a:spcPct val="0"/>
              </a:spcAft>
              <a:buChar char="»"/>
              <a:defRPr sz="2000">
                <a:solidFill>
                  <a:schemeClr val="tx1"/>
                </a:solidFill>
                <a:latin typeface="+mn-lt"/>
                <a:ea typeface="+mn-ea"/>
              </a:defRPr>
            </a:lvl7pPr>
            <a:lvl8pPr marL="3429000" indent="-228600" algn="l" rtl="0" eaLnBrk="0" fontAlgn="base" hangingPunct="0">
              <a:spcBef>
                <a:spcPct val="25000"/>
              </a:spcBef>
              <a:spcAft>
                <a:spcPct val="0"/>
              </a:spcAft>
              <a:buChar char="»"/>
              <a:defRPr sz="2000">
                <a:solidFill>
                  <a:schemeClr val="tx1"/>
                </a:solidFill>
                <a:latin typeface="+mn-lt"/>
                <a:ea typeface="+mn-ea"/>
              </a:defRPr>
            </a:lvl8pPr>
            <a:lvl9pPr marL="3886200" indent="-228600" algn="l" rtl="0" eaLnBrk="0" fontAlgn="base" hangingPunct="0">
              <a:spcBef>
                <a:spcPct val="25000"/>
              </a:spcBef>
              <a:spcAft>
                <a:spcPct val="0"/>
              </a:spcAft>
              <a:buChar char="»"/>
              <a:defRPr sz="2000">
                <a:solidFill>
                  <a:schemeClr val="tx1"/>
                </a:solidFill>
                <a:latin typeface="+mn-lt"/>
                <a:ea typeface="+mn-ea"/>
              </a:defRPr>
            </a:lvl9pPr>
          </a:lstStyle>
          <a:p>
            <a:pPr>
              <a:spcBef>
                <a:spcPct val="35000"/>
              </a:spcBef>
              <a:defRPr/>
            </a:pPr>
            <a:endParaRPr lang="en-US" kern="0" dirty="0"/>
          </a:p>
        </p:txBody>
      </p:sp>
      <p:pic>
        <p:nvPicPr>
          <p:cNvPr id="8194" name="Picture 2" descr="A table, titled, additional signs and symptoms of an allergic reaction. Respiratory system, cardiovascular system, skin, other findings are the columns from left to right. First row reads, Sneezing or an itchy, runny nose (early sign); Increase in pulse rate (tachycardia; early sign); Flushing, itching, or burning skin, especially common over the face and upper chest; Decreasing mental status (early sign of hypoperfusion), from mild confusion or lethargy to loss of consciousness or coma. Second row reads, Shortness of breath (dyspnea); Red, flushed, hot skin (early sign) or pale, cyanotic, cool skin (late sign) as the vascular system fails; Urticaria over large areas of the body; may be internal or external; Anxiety; a sense of impending doom. Third row reads, Tightness in the chest or throat; Decrease in blood pressure (hypotension) as the blood vessels dilate (late sign); Swelling, especially of the face, neck, hands, feet, and/or tongue, either local (angioedema) or generalized; Gastrointestinal problems, including nausea, vomiting, or abdominal cramps. Fourth row reads, Irritating, persistent dry cough; blank; Cyanosis or pallor around the lips; Headache. Fifth row reads, Hoarseness; blank; Warm, tingling feeling in the face, mouth, chest, feet, and hands; Itchy, watery eyes. Sixth row reads, Rapid, labored, or noisy respirations; blank; Warm, tingling feeling in the face, mouth, chest, feet, and hands; Dizziness. Seventh row reads Wheezing and/or stridor (which may progress to a silent chest with anaphylaxis; late sign); blank; blank; blank.&#10;" title="A table, titled, additional signs and symptoms of an allergic rea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512885"/>
            <a:ext cx="9525000" cy="52038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(3 of 4)</a:t>
            </a:r>
          </a:p>
        </p:txBody>
      </p:sp>
      <p:sp>
        <p:nvSpPr>
          <p:cNvPr id="41987" name="Rectangle 3"/>
          <p:cNvSpPr>
            <a:spLocks noGrp="1" noChangeArrowheads="1"/>
          </p:cNvSpPr>
          <p:nvPr>
            <p:ph type="body" idx="1"/>
          </p:nvPr>
        </p:nvSpPr>
        <p:spPr/>
        <p:txBody>
          <a:bodyPr rIns="228600"/>
          <a:lstStyle/>
          <a:p>
            <a:pPr>
              <a:spcBef>
                <a:spcPct val="35000"/>
              </a:spcBef>
            </a:pPr>
            <a:r>
              <a:rPr lang="en-US" altLang="en-US" dirty="0"/>
              <a:t>SAMPLE history </a:t>
            </a:r>
          </a:p>
          <a:p>
            <a:pPr lvl="1">
              <a:spcBef>
                <a:spcPct val="35000"/>
              </a:spcBef>
            </a:pPr>
            <a:r>
              <a:rPr lang="en-US" altLang="en-US" dirty="0"/>
              <a:t>If possible, ask the following questions:</a:t>
            </a:r>
          </a:p>
          <a:p>
            <a:pPr lvl="2">
              <a:spcBef>
                <a:spcPct val="35000"/>
              </a:spcBef>
            </a:pPr>
            <a:r>
              <a:rPr lang="en-US" altLang="en-US" sz="2000" dirty="0"/>
              <a:t>Have any interventions already been completed?</a:t>
            </a:r>
          </a:p>
          <a:p>
            <a:pPr lvl="2">
              <a:spcBef>
                <a:spcPct val="35000"/>
              </a:spcBef>
            </a:pPr>
            <a:r>
              <a:rPr lang="en-US" altLang="en-US" sz="2000" dirty="0"/>
              <a:t>Has the patient experienced a severe allergic reaction in the past?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nSpc>
                <a:spcPct val="85000"/>
              </a:lnSpc>
            </a:pPr>
            <a:r>
              <a:rPr lang="en-US" altLang="en-US" dirty="0"/>
              <a:t>History Taking </a:t>
            </a:r>
            <a:r>
              <a:rPr lang="en-US" altLang="en-US" sz="2000" b="0" dirty="0"/>
              <a:t>(4 of 4)</a:t>
            </a:r>
          </a:p>
        </p:txBody>
      </p:sp>
      <p:sp>
        <p:nvSpPr>
          <p:cNvPr id="43011" name="Rectangle 3"/>
          <p:cNvSpPr>
            <a:spLocks noGrp="1" noChangeArrowheads="1"/>
          </p:cNvSpPr>
          <p:nvPr>
            <p:ph type="body" idx="1"/>
          </p:nvPr>
        </p:nvSpPr>
        <p:spPr/>
        <p:txBody>
          <a:bodyPr rIns="228600"/>
          <a:lstStyle/>
          <a:p>
            <a:pPr>
              <a:spcBef>
                <a:spcPct val="35000"/>
              </a:spcBef>
            </a:pPr>
            <a:r>
              <a:rPr lang="en-US" altLang="en-US" dirty="0"/>
              <a:t>Be alert for any statements regarding ingestion of foods that cause allergic reactions.</a:t>
            </a:r>
          </a:p>
          <a:p>
            <a:pPr>
              <a:spcBef>
                <a:spcPct val="35000"/>
              </a:spcBef>
            </a:pPr>
            <a:r>
              <a:rPr lang="en-US" altLang="en-US" dirty="0"/>
              <a:t>Ask about gastrointestinal complaints (nausea or vomiting).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lnSpc>
                <a:spcPct val="85000"/>
              </a:lnSpc>
            </a:pPr>
            <a:r>
              <a:rPr lang="en-US" altLang="en-US" dirty="0"/>
              <a:t>Secondary Assessment </a:t>
            </a:r>
            <a:r>
              <a:rPr lang="en-US" altLang="en-US" sz="2000" b="0" dirty="0"/>
              <a:t>(1 of 3)</a:t>
            </a:r>
          </a:p>
        </p:txBody>
      </p:sp>
      <p:sp>
        <p:nvSpPr>
          <p:cNvPr id="44035" name="Content Placeholder 2"/>
          <p:cNvSpPr>
            <a:spLocks noGrp="1"/>
          </p:cNvSpPr>
          <p:nvPr>
            <p:ph type="body" idx="1"/>
          </p:nvPr>
        </p:nvSpPr>
        <p:spPr/>
        <p:txBody>
          <a:bodyPr rIns="228600"/>
          <a:lstStyle/>
          <a:p>
            <a:pPr eaLnBrk="1" hangingPunct="1">
              <a:spcBef>
                <a:spcPct val="35000"/>
              </a:spcBef>
            </a:pPr>
            <a:r>
              <a:rPr lang="en-US" altLang="en-US" dirty="0"/>
              <a:t>Physical examination</a:t>
            </a:r>
          </a:p>
          <a:p>
            <a:pPr lvl="1" eaLnBrk="1" hangingPunct="1">
              <a:spcBef>
                <a:spcPct val="35000"/>
              </a:spcBef>
            </a:pPr>
            <a:r>
              <a:rPr lang="en-US" altLang="en-US" dirty="0"/>
              <a:t>Systematic head-to-toe or focused assessment</a:t>
            </a:r>
          </a:p>
          <a:p>
            <a:pPr lvl="1" eaLnBrk="1" hangingPunct="1">
              <a:spcBef>
                <a:spcPct val="35000"/>
              </a:spcBef>
            </a:pPr>
            <a:r>
              <a:rPr lang="en-US" altLang="en-US" dirty="0"/>
              <a:t>Auscultate for abnormal breath sounds:</a:t>
            </a:r>
          </a:p>
          <a:p>
            <a:pPr lvl="2" eaLnBrk="1" hangingPunct="1"/>
            <a:r>
              <a:rPr lang="en-US" altLang="en-US" sz="2000" dirty="0"/>
              <a:t>Wheezing or stridor</a:t>
            </a:r>
          </a:p>
          <a:p>
            <a:pPr lvl="1" eaLnBrk="1" hangingPunct="1"/>
            <a:r>
              <a:rPr lang="en-US" altLang="en-US" dirty="0"/>
              <a:t>Inspect the skin </a:t>
            </a:r>
          </a:p>
          <a:p>
            <a:pPr lvl="2" eaLnBrk="1" hangingPunct="1"/>
            <a:r>
              <a:rPr lang="en-US" altLang="en-US" sz="2000" dirty="0"/>
              <a:t>Swelling, rashes, or urticaria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(2 of 3)</a:t>
            </a:r>
          </a:p>
        </p:txBody>
      </p:sp>
      <p:sp>
        <p:nvSpPr>
          <p:cNvPr id="45059" name="Rectangle 3"/>
          <p:cNvSpPr>
            <a:spLocks noGrp="1" noChangeArrowheads="1"/>
          </p:cNvSpPr>
          <p:nvPr>
            <p:ph type="body" idx="1"/>
          </p:nvPr>
        </p:nvSpPr>
        <p:spPr/>
        <p:txBody>
          <a:bodyPr rIns="228600"/>
          <a:lstStyle/>
          <a:p>
            <a:pPr>
              <a:spcBef>
                <a:spcPct val="35000"/>
              </a:spcBef>
            </a:pPr>
            <a:r>
              <a:rPr lang="en-US" altLang="en-US" dirty="0"/>
              <a:t>Physical examination (cont’d)</a:t>
            </a:r>
          </a:p>
          <a:p>
            <a:pPr lvl="1">
              <a:spcBef>
                <a:spcPct val="35000"/>
              </a:spcBef>
            </a:pPr>
            <a:r>
              <a:rPr lang="en-US" altLang="en-US" dirty="0"/>
              <a:t>Assess baseline vital signs</a:t>
            </a:r>
          </a:p>
          <a:p>
            <a:pPr lvl="2">
              <a:spcBef>
                <a:spcPct val="35000"/>
              </a:spcBef>
            </a:pPr>
            <a:r>
              <a:rPr lang="en-US" altLang="en-US" sz="2000" dirty="0"/>
              <a:t>Pulse and respiratory rates</a:t>
            </a:r>
          </a:p>
          <a:p>
            <a:pPr lvl="2">
              <a:spcBef>
                <a:spcPct val="35000"/>
              </a:spcBef>
            </a:pPr>
            <a:r>
              <a:rPr lang="en-US" altLang="en-US" sz="2000" dirty="0"/>
              <a:t>Blood pressure</a:t>
            </a:r>
          </a:p>
          <a:p>
            <a:pPr lvl="2">
              <a:spcBef>
                <a:spcPct val="35000"/>
              </a:spcBef>
            </a:pPr>
            <a:r>
              <a:rPr lang="en-US" altLang="en-US" sz="2000" dirty="0"/>
              <a:t>Pupillary response</a:t>
            </a:r>
          </a:p>
          <a:p>
            <a:pPr lvl="2">
              <a:spcBef>
                <a:spcPct val="35000"/>
              </a:spcBef>
            </a:pPr>
            <a:r>
              <a:rPr lang="en-US" altLang="en-US" sz="2000" dirty="0"/>
              <a:t>Oxygen saturation</a:t>
            </a:r>
          </a:p>
          <a:p>
            <a:pPr lvl="1">
              <a:spcBef>
                <a:spcPct val="35000"/>
              </a:spcBef>
            </a:pPr>
            <a:r>
              <a:rPr lang="en-US" altLang="en-US" dirty="0"/>
              <a:t>Skin signs may be unreliable.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nSpc>
                <a:spcPct val="85000"/>
              </a:lnSpc>
            </a:pPr>
            <a:r>
              <a:rPr lang="en-US" altLang="en-US" dirty="0"/>
              <a:t>Secondary Assessment </a:t>
            </a:r>
            <a:r>
              <a:rPr lang="en-US" altLang="en-US" sz="2000" b="0" dirty="0"/>
              <a:t>(3 of 3)</a:t>
            </a:r>
          </a:p>
        </p:txBody>
      </p:sp>
      <p:sp>
        <p:nvSpPr>
          <p:cNvPr id="46083" name="Rectangle 3"/>
          <p:cNvSpPr>
            <a:spLocks noGrp="1" noChangeArrowheads="1"/>
          </p:cNvSpPr>
          <p:nvPr>
            <p:ph type="body" idx="1"/>
          </p:nvPr>
        </p:nvSpPr>
        <p:spPr/>
        <p:txBody>
          <a:bodyPr rIns="228600"/>
          <a:lstStyle/>
          <a:p>
            <a:pPr>
              <a:spcBef>
                <a:spcPct val="35000"/>
              </a:spcBef>
            </a:pPr>
            <a:r>
              <a:rPr lang="en-US" altLang="en-US" dirty="0"/>
              <a:t>Monitoring devices</a:t>
            </a:r>
          </a:p>
          <a:p>
            <a:pPr lvl="1">
              <a:spcBef>
                <a:spcPct val="35000"/>
              </a:spcBef>
            </a:pPr>
            <a:r>
              <a:rPr lang="en-US" altLang="en-US" dirty="0"/>
              <a:t>Pulse oximetry can be a useful method to assess the patient’s perfusion status.</a:t>
            </a:r>
          </a:p>
          <a:p>
            <a:pPr lvl="1">
              <a:spcBef>
                <a:spcPct val="35000"/>
              </a:spcBef>
            </a:pPr>
            <a:r>
              <a:rPr lang="en-US" altLang="en-US" dirty="0"/>
              <a:t>Decision to apply oxygen should be based on:</a:t>
            </a:r>
          </a:p>
          <a:p>
            <a:pPr lvl="2">
              <a:spcBef>
                <a:spcPct val="35000"/>
              </a:spcBef>
            </a:pPr>
            <a:r>
              <a:rPr lang="en-US" altLang="en-US" sz="2000" dirty="0"/>
              <a:t>Airway patency</a:t>
            </a:r>
          </a:p>
          <a:p>
            <a:pPr lvl="2">
              <a:spcBef>
                <a:spcPct val="35000"/>
              </a:spcBef>
            </a:pPr>
            <a:r>
              <a:rPr lang="en-US" altLang="en-US" sz="2000" dirty="0"/>
              <a:t>Work of breathing</a:t>
            </a:r>
          </a:p>
          <a:p>
            <a:pPr lvl="2">
              <a:spcBef>
                <a:spcPct val="35000"/>
              </a:spcBef>
            </a:pPr>
            <a:r>
              <a:rPr lang="en-US" altLang="en-US" sz="2000" dirty="0"/>
              <a:t>Abnormal lung sounds</a:t>
            </a:r>
          </a:p>
          <a:p>
            <a:pPr lvl="2">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lnSpc>
                <a:spcPct val="85000"/>
              </a:lnSpc>
            </a:pPr>
            <a:r>
              <a:rPr lang="en-US" altLang="en-US" dirty="0"/>
              <a:t>Introduction </a:t>
            </a:r>
            <a:r>
              <a:rPr lang="en-US" altLang="en-US" sz="2000" b="0" dirty="0"/>
              <a:t>(1 of 2)</a:t>
            </a:r>
          </a:p>
        </p:txBody>
      </p:sp>
      <p:sp>
        <p:nvSpPr>
          <p:cNvPr id="9219" name="Content Placeholder 2"/>
          <p:cNvSpPr>
            <a:spLocks noGrp="1"/>
          </p:cNvSpPr>
          <p:nvPr>
            <p:ph type="body" idx="1"/>
          </p:nvPr>
        </p:nvSpPr>
        <p:spPr/>
        <p:txBody>
          <a:bodyPr rIns="228600"/>
          <a:lstStyle/>
          <a:p>
            <a:pPr eaLnBrk="1" hangingPunct="1">
              <a:spcBef>
                <a:spcPct val="35000"/>
              </a:spcBef>
            </a:pPr>
            <a:r>
              <a:rPr lang="en-US" altLang="en-US" dirty="0"/>
              <a:t>EMTs often respond to calls involving allergic reactions.</a:t>
            </a:r>
          </a:p>
          <a:p>
            <a:pPr eaLnBrk="1" hangingPunct="1">
              <a:spcBef>
                <a:spcPct val="35000"/>
              </a:spcBef>
            </a:pPr>
            <a:r>
              <a:rPr lang="en-US" altLang="en-US" dirty="0"/>
              <a:t>Allergy-related emergencies may involve:</a:t>
            </a:r>
          </a:p>
          <a:p>
            <a:pPr lvl="1" eaLnBrk="1" hangingPunct="1">
              <a:spcBef>
                <a:spcPct val="35000"/>
              </a:spcBef>
            </a:pPr>
            <a:r>
              <a:rPr lang="en-US" altLang="en-US" dirty="0"/>
              <a:t>Acute airway obstruction</a:t>
            </a:r>
          </a:p>
          <a:p>
            <a:pPr lvl="1" eaLnBrk="1" hangingPunct="1">
              <a:spcBef>
                <a:spcPct val="35000"/>
              </a:spcBef>
            </a:pPr>
            <a:r>
              <a:rPr lang="en-US" altLang="en-US" dirty="0"/>
              <a:t>Cardiovascular collapse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lnSpc>
                <a:spcPct val="85000"/>
              </a:lnSpc>
            </a:pPr>
            <a:r>
              <a:rPr lang="en-US" altLang="en-US" dirty="0"/>
              <a:t>Reassessment </a:t>
            </a:r>
            <a:r>
              <a:rPr lang="en-US" altLang="en-US" sz="2000" b="0" dirty="0"/>
              <a:t>(1 of 3)</a:t>
            </a:r>
          </a:p>
        </p:txBody>
      </p:sp>
      <p:sp>
        <p:nvSpPr>
          <p:cNvPr id="47107" name="Content Placeholder 2"/>
          <p:cNvSpPr>
            <a:spLocks noGrp="1"/>
          </p:cNvSpPr>
          <p:nvPr>
            <p:ph type="body" idx="1"/>
          </p:nvPr>
        </p:nvSpPr>
        <p:spPr/>
        <p:txBody>
          <a:bodyPr rIns="228600"/>
          <a:lstStyle/>
          <a:p>
            <a:pPr eaLnBrk="1" hangingPunct="1">
              <a:spcBef>
                <a:spcPct val="35000"/>
              </a:spcBef>
            </a:pPr>
            <a:r>
              <a:rPr lang="en-US" altLang="en-US" dirty="0"/>
              <a:t>Repeat the primary assessment, reassess the patient’s vital signs, and repeat the focused physical exam.</a:t>
            </a:r>
          </a:p>
          <a:p>
            <a:pPr lvl="1" eaLnBrk="1" hangingPunct="1">
              <a:spcBef>
                <a:spcPct val="35000"/>
              </a:spcBef>
            </a:pPr>
            <a:r>
              <a:rPr lang="en-US" altLang="en-US" dirty="0"/>
              <a:t>If patient is unstable, reassess every 5 minutes; if stable, every 15 minutes.</a:t>
            </a:r>
          </a:p>
          <a:p>
            <a:pPr lvl="1" eaLnBrk="1" hangingPunct="1">
              <a:spcBef>
                <a:spcPct val="35000"/>
              </a:spcBef>
            </a:pPr>
            <a:r>
              <a:rPr lang="en-US" altLang="en-US" dirty="0"/>
              <a:t>Watch for signs of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(2 of 3) </a:t>
            </a:r>
          </a:p>
        </p:txBody>
      </p:sp>
      <p:sp>
        <p:nvSpPr>
          <p:cNvPr id="48131" name="Rectangle 3"/>
          <p:cNvSpPr>
            <a:spLocks noGrp="1" noChangeArrowheads="1"/>
          </p:cNvSpPr>
          <p:nvPr>
            <p:ph type="body" idx="1"/>
          </p:nvPr>
        </p:nvSpPr>
        <p:spPr/>
        <p:txBody>
          <a:bodyPr rIns="228600"/>
          <a:lstStyle/>
          <a:p>
            <a:pPr>
              <a:spcBef>
                <a:spcPct val="35000"/>
              </a:spcBef>
            </a:pPr>
            <a:r>
              <a:rPr lang="en-US" altLang="en-US" dirty="0"/>
              <a:t>Interventions</a:t>
            </a:r>
          </a:p>
          <a:p>
            <a:pPr lvl="1">
              <a:spcBef>
                <a:spcPct val="35000"/>
              </a:spcBef>
            </a:pPr>
            <a:r>
              <a:rPr lang="en-US" altLang="en-US" dirty="0"/>
              <a:t>Determine the severity of the reaction.</a:t>
            </a:r>
          </a:p>
          <a:p>
            <a:pPr lvl="1">
              <a:spcBef>
                <a:spcPct val="35000"/>
              </a:spcBef>
            </a:pPr>
            <a:r>
              <a:rPr lang="en-US" altLang="en-US" dirty="0"/>
              <a:t>Mild reactions require supportive care and monitoring.</a:t>
            </a:r>
          </a:p>
          <a:p>
            <a:pPr lvl="1">
              <a:spcBef>
                <a:spcPct val="35000"/>
              </a:spcBef>
            </a:pPr>
            <a:r>
              <a:rPr lang="en-US" altLang="en-US" dirty="0"/>
              <a:t>Anaphylaxis requires epinephrine and ventilatory support.</a:t>
            </a:r>
          </a:p>
          <a:p>
            <a:pPr lvl="1">
              <a:spcBef>
                <a:spcPct val="35000"/>
              </a:spcBef>
            </a:pPr>
            <a:r>
              <a:rPr lang="en-US" altLang="en-US" dirty="0"/>
              <a:t>Transport to a medical facility.</a:t>
            </a:r>
          </a:p>
          <a:p>
            <a:pPr lvl="1">
              <a:spcBef>
                <a:spcPct val="35000"/>
              </a:spcBef>
            </a:pPr>
            <a:r>
              <a:rPr lang="en-US" altLang="en-US" dirty="0"/>
              <a:t>Recheck your interventions.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nSpc>
                <a:spcPct val="85000"/>
              </a:lnSpc>
            </a:pPr>
            <a:r>
              <a:rPr lang="en-US" altLang="en-US" dirty="0"/>
              <a:t>Reassessment </a:t>
            </a:r>
            <a:r>
              <a:rPr lang="en-US" altLang="en-US" sz="2000" b="0" dirty="0"/>
              <a:t>(3 of 3)</a:t>
            </a:r>
          </a:p>
        </p:txBody>
      </p:sp>
      <p:sp>
        <p:nvSpPr>
          <p:cNvPr id="49155" name="Rectangle 3"/>
          <p:cNvSpPr>
            <a:spLocks noGrp="1" noChangeArrowheads="1"/>
          </p:cNvSpPr>
          <p:nvPr>
            <p:ph type="body" idx="1"/>
          </p:nvPr>
        </p:nvSpPr>
        <p:spPr/>
        <p:txBody>
          <a:bodyPr rIns="228600"/>
          <a:lstStyle/>
          <a:p>
            <a:pPr>
              <a:spcBef>
                <a:spcPct val="35000"/>
              </a:spcBef>
            </a:pPr>
            <a:r>
              <a:rPr lang="en-US" altLang="en-US" dirty="0"/>
              <a:t>Communication and documentation</a:t>
            </a:r>
          </a:p>
          <a:p>
            <a:pPr lvl="1">
              <a:spcBef>
                <a:spcPct val="35000"/>
              </a:spcBef>
            </a:pPr>
            <a:r>
              <a:rPr lang="en-US" altLang="en-US" dirty="0"/>
              <a:t>Documentation should include:</a:t>
            </a:r>
          </a:p>
          <a:p>
            <a:pPr lvl="2">
              <a:spcBef>
                <a:spcPts val="800"/>
              </a:spcBef>
            </a:pPr>
            <a:r>
              <a:rPr lang="en-US" altLang="en-US" sz="2000" dirty="0"/>
              <a:t>Signs and symptoms</a:t>
            </a:r>
          </a:p>
          <a:p>
            <a:pPr lvl="2">
              <a:spcBef>
                <a:spcPts val="800"/>
              </a:spcBef>
            </a:pPr>
            <a:r>
              <a:rPr lang="en-US" altLang="en-US" sz="2000" dirty="0"/>
              <a:t>Reasons why you chose to provide the care you did</a:t>
            </a:r>
          </a:p>
          <a:p>
            <a:pPr lvl="2">
              <a:spcBef>
                <a:spcPts val="800"/>
              </a:spcBef>
            </a:pPr>
            <a:r>
              <a:rPr lang="en-US" altLang="en-US" sz="2000" dirty="0"/>
              <a:t>Patient’s response to the treatment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type="body" idx="1"/>
          </p:nvPr>
        </p:nvSpPr>
        <p:spPr>
          <a:xfrm>
            <a:off x="914400" y="1473200"/>
            <a:ext cx="10363200" cy="4495800"/>
          </a:xfrm>
        </p:spPr>
        <p:txBody>
          <a:bodyPr rIns="228600"/>
          <a:lstStyle/>
          <a:p>
            <a:pPr eaLnBrk="1" hangingPunct="1">
              <a:spcBef>
                <a:spcPct val="35000"/>
              </a:spcBef>
            </a:pPr>
            <a:r>
              <a:rPr lang="en-US" altLang="en-US" dirty="0"/>
              <a:t>If patient appears to be having a severe allergic (or anaphylactic) reaction:</a:t>
            </a:r>
          </a:p>
          <a:p>
            <a:pPr lvl="1" eaLnBrk="1" hangingPunct="1">
              <a:spcBef>
                <a:spcPct val="35000"/>
              </a:spcBef>
            </a:pPr>
            <a:r>
              <a:rPr lang="en-US" altLang="en-US" dirty="0"/>
              <a:t>Administer BLS.</a:t>
            </a:r>
          </a:p>
          <a:p>
            <a:pPr lvl="1" eaLnBrk="1" hangingPunct="1">
              <a:spcBef>
                <a:spcPct val="35000"/>
              </a:spcBef>
            </a:pPr>
            <a:r>
              <a:rPr lang="en-US" altLang="en-US" dirty="0"/>
              <a:t>Provide prompt transport to the hospital.</a:t>
            </a:r>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(1 of 9)</a:t>
            </a:r>
            <a:endParaRPr lang="en-US" sz="2000" b="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type="body" idx="1"/>
          </p:nvPr>
        </p:nvSpPr>
        <p:spPr>
          <a:xfrm>
            <a:off x="6616700" y="1752600"/>
            <a:ext cx="4965700" cy="4495800"/>
          </a:xfrm>
        </p:spPr>
        <p:txBody>
          <a:bodyPr rIns="228600"/>
          <a:lstStyle/>
          <a:p>
            <a:pPr>
              <a:spcBef>
                <a:spcPct val="35000"/>
              </a:spcBef>
            </a:pPr>
            <a:r>
              <a:rPr lang="en-US" altLang="en-US" dirty="0"/>
              <a:t>If a</a:t>
            </a:r>
            <a:r>
              <a:rPr lang="en-US" altLang="en-US" dirty="0">
                <a:solidFill>
                  <a:srgbClr val="FF0000"/>
                </a:solidFill>
              </a:rPr>
              <a:t> </a:t>
            </a:r>
            <a:r>
              <a:rPr lang="en-US" altLang="en-US" dirty="0"/>
              <a:t>stinger is present, scrape the skin with the edge of a sharp, stiff object such as a credit card.</a:t>
            </a:r>
          </a:p>
          <a:p>
            <a:pPr>
              <a:spcBef>
                <a:spcPct val="35000"/>
              </a:spcBef>
            </a:pPr>
            <a:r>
              <a:rPr lang="en-US" altLang="en-US" dirty="0"/>
              <a:t>Do not use tweezers or forceps.</a:t>
            </a:r>
          </a:p>
        </p:txBody>
      </p:sp>
      <p:sp>
        <p:nvSpPr>
          <p:cNvPr id="3" name="Title 2"/>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(2 of 9)</a:t>
            </a:r>
            <a:endParaRPr lang="en-US" dirty="0"/>
          </a:p>
        </p:txBody>
      </p:sp>
      <p:pic>
        <p:nvPicPr>
          <p:cNvPr id="9218" name="Picture 2" descr="A photo showing one person with an outstretched hand, while the other person is scraping the outstretched hand with an electronic card, holding the outstretched hand with his han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511300"/>
            <a:ext cx="4800600" cy="30319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399" y="4585823"/>
            <a:ext cx="4991725" cy="923330"/>
          </a:xfrm>
          <a:prstGeom prst="rect">
            <a:avLst/>
          </a:prstGeom>
        </p:spPr>
        <p:txBody>
          <a:bodyPr wrap="square">
            <a:spAutoFit/>
          </a:bodyPr>
          <a:lstStyle/>
          <a:p>
            <a:r>
              <a:rPr lang="en-US" b="1" dirty="0"/>
              <a:t>FIGURE 21-8 </a:t>
            </a:r>
            <a:r>
              <a:rPr lang="en-US" dirty="0"/>
              <a:t>To remove the stinger of a honeybee, gently scrape the skin with the edge of a sharp, stiff object such as a credit card.</a:t>
            </a:r>
          </a:p>
        </p:txBody>
      </p:sp>
      <p:sp>
        <p:nvSpPr>
          <p:cNvPr id="4" name="Rectangle 3"/>
          <p:cNvSpPr/>
          <p:nvPr/>
        </p:nvSpPr>
        <p:spPr>
          <a:xfrm>
            <a:off x="933450" y="548426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914400" y="1473200"/>
            <a:ext cx="10363200" cy="4495800"/>
          </a:xfrm>
        </p:spPr>
        <p:txBody>
          <a:bodyPr rIns="228600"/>
          <a:lstStyle/>
          <a:p>
            <a:pPr>
              <a:spcBef>
                <a:spcPct val="35000"/>
              </a:spcBef>
              <a:defRPr/>
            </a:pPr>
            <a:r>
              <a:rPr lang="en-US" dirty="0">
                <a:cs typeface="+mn-cs"/>
              </a:rPr>
              <a:t>Wash the area with soap or antiseptic.</a:t>
            </a:r>
          </a:p>
          <a:p>
            <a:pPr>
              <a:spcBef>
                <a:spcPct val="35000"/>
              </a:spcBef>
              <a:defRPr/>
            </a:pPr>
            <a:r>
              <a:rPr lang="en-US" dirty="0">
                <a:cs typeface="+mn-cs"/>
              </a:rPr>
              <a:t>Remove any jewelry from the area.</a:t>
            </a:r>
          </a:p>
          <a:p>
            <a:pPr>
              <a:spcBef>
                <a:spcPct val="35000"/>
              </a:spcBef>
              <a:defRPr/>
            </a:pPr>
            <a:r>
              <a:rPr lang="en-US" dirty="0">
                <a:cs typeface="+mn-cs"/>
              </a:rPr>
              <a:t>Position the injection site below the heart.</a:t>
            </a:r>
          </a:p>
          <a:p>
            <a:pPr>
              <a:spcBef>
                <a:spcPct val="35000"/>
              </a:spcBef>
              <a:defRPr/>
            </a:pPr>
            <a:r>
              <a:rPr lang="en-US" dirty="0">
                <a:cs typeface="+mn-cs"/>
              </a:rPr>
              <a:t>Apply ice or cold packs.</a:t>
            </a:r>
          </a:p>
          <a:p>
            <a:pPr marL="0" indent="0">
              <a:spcBef>
                <a:spcPct val="35000"/>
              </a:spcBef>
              <a:buFontTx/>
              <a:buNone/>
              <a:defRPr/>
            </a:pPr>
            <a:endParaRPr lang="en-US" dirty="0">
              <a:cs typeface="+mn-cs"/>
            </a:endParaRPr>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(3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914400" y="1473200"/>
            <a:ext cx="10363200" cy="4495800"/>
          </a:xfrm>
        </p:spPr>
        <p:txBody>
          <a:bodyPr rIns="228600"/>
          <a:lstStyle/>
          <a:p>
            <a:pPr>
              <a:spcBef>
                <a:spcPct val="35000"/>
              </a:spcBef>
            </a:pPr>
            <a:r>
              <a:rPr lang="en-US" altLang="en-US" dirty="0"/>
              <a:t>Be alert for signs of airway swelling and other signs of anaphylaxis.</a:t>
            </a:r>
          </a:p>
          <a:p>
            <a:pPr>
              <a:spcBef>
                <a:spcPct val="35000"/>
              </a:spcBef>
            </a:pPr>
            <a:r>
              <a:rPr lang="en-US" altLang="en-US" dirty="0"/>
              <a:t>Place the patient in supine position, and give oxygen as needed.</a:t>
            </a:r>
          </a:p>
          <a:p>
            <a:pPr>
              <a:spcBef>
                <a:spcPct val="35000"/>
              </a:spcBef>
            </a:pPr>
            <a:r>
              <a:rPr lang="en-US" altLang="en-US" dirty="0"/>
              <a:t>Monitor the patient’s vital signs.</a:t>
            </a:r>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(4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type="body" idx="1"/>
          </p:nvPr>
        </p:nvSpPr>
        <p:spPr>
          <a:xfrm>
            <a:off x="914400" y="1473200"/>
            <a:ext cx="10363200" cy="4495800"/>
          </a:xfrm>
        </p:spPr>
        <p:txBody>
          <a:bodyPr rIns="228600"/>
          <a:lstStyle/>
          <a:p>
            <a:pPr eaLnBrk="1" hangingPunct="1">
              <a:spcBef>
                <a:spcPct val="35000"/>
              </a:spcBef>
            </a:pPr>
            <a:r>
              <a:rPr lang="en-US" altLang="en-US" dirty="0"/>
              <a:t>Epinephrine</a:t>
            </a:r>
          </a:p>
          <a:p>
            <a:pPr lvl="1" eaLnBrk="1" hangingPunct="1">
              <a:spcBef>
                <a:spcPct val="35000"/>
              </a:spcBef>
            </a:pPr>
            <a:r>
              <a:rPr lang="en-US" altLang="en-US" dirty="0"/>
              <a:t>Mimics the sympathetic (fight-or-flight) response</a:t>
            </a:r>
          </a:p>
          <a:p>
            <a:pPr lvl="1" eaLnBrk="1" hangingPunct="1">
              <a:spcBef>
                <a:spcPct val="35000"/>
              </a:spcBef>
            </a:pPr>
            <a:r>
              <a:rPr lang="en-US" altLang="en-US" dirty="0"/>
              <a:t>Causes the blood vessels to constrict</a:t>
            </a:r>
          </a:p>
          <a:p>
            <a:pPr lvl="1" eaLnBrk="1" hangingPunct="1">
              <a:spcBef>
                <a:spcPct val="35000"/>
              </a:spcBef>
            </a:pPr>
            <a:r>
              <a:rPr lang="en-US" altLang="en-US" dirty="0"/>
              <a:t>Reverses vasodilation and hypotension</a:t>
            </a:r>
          </a:p>
          <a:p>
            <a:pPr lvl="1" eaLnBrk="1" hangingPunct="1">
              <a:spcBef>
                <a:spcPct val="35000"/>
              </a:spcBef>
            </a:pPr>
            <a:r>
              <a:rPr lang="en-US" altLang="en-US" dirty="0"/>
              <a:t>Increases cardiac contractility and relieves bronchospasm</a:t>
            </a:r>
          </a:p>
          <a:p>
            <a:pPr lvl="1" eaLnBrk="1" hangingPunct="1">
              <a:spcBef>
                <a:spcPct val="35000"/>
              </a:spcBef>
            </a:pPr>
            <a:r>
              <a:rPr lang="en-US" altLang="en-US" dirty="0"/>
              <a:t>Rapidly reverses the effects of anaphylaxis</a:t>
            </a:r>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(5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914400" y="1473200"/>
            <a:ext cx="10363200" cy="4495800"/>
          </a:xfrm>
        </p:spPr>
        <p:txBody>
          <a:bodyPr rIns="228600"/>
          <a:lstStyle/>
          <a:p>
            <a:pPr>
              <a:spcBef>
                <a:spcPct val="35000"/>
              </a:spcBef>
            </a:pPr>
            <a:r>
              <a:rPr lang="en-US" altLang="en-US" dirty="0"/>
              <a:t>Epinephrine is prescribed by a physician and comes pre-dosed in an epinephrine injector (EpiPen).</a:t>
            </a:r>
          </a:p>
          <a:p>
            <a:pPr>
              <a:spcBef>
                <a:spcPct val="35000"/>
              </a:spcBef>
            </a:pPr>
            <a:r>
              <a:rPr lang="en-US" altLang="en-US" dirty="0"/>
              <a:t>Your EMS service may or may not allow you to assist the patient in the administration of epinephrine. </a:t>
            </a:r>
          </a:p>
          <a:p>
            <a:pPr>
              <a:spcBef>
                <a:spcPct val="35000"/>
              </a:spcBef>
            </a:pPr>
            <a:r>
              <a:rPr lang="en-US" altLang="en-US" dirty="0"/>
              <a:t>Refer to local protocols or consult medical control.</a:t>
            </a:r>
          </a:p>
          <a:p>
            <a:pPr lvl="1">
              <a:lnSpc>
                <a:spcPct val="90000"/>
              </a:lnSpc>
              <a:buFontTx/>
              <a:buNone/>
            </a:pPr>
            <a:endParaRPr lang="en-US" altLang="en-US" sz="2800" dirty="0"/>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(6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(7 of 9)</a:t>
            </a:r>
            <a:endParaRPr lang="en-US" dirty="0"/>
          </a:p>
        </p:txBody>
      </p:sp>
      <p:sp>
        <p:nvSpPr>
          <p:cNvPr id="56323" name="Rectangle 3"/>
          <p:cNvSpPr>
            <a:spLocks noGrp="1" noChangeArrowheads="1"/>
          </p:cNvSpPr>
          <p:nvPr>
            <p:ph type="body" idx="4294967295"/>
          </p:nvPr>
        </p:nvSpPr>
        <p:spPr>
          <a:xfrm>
            <a:off x="6096000" y="1549400"/>
            <a:ext cx="5689600" cy="4495800"/>
          </a:xfrm>
        </p:spPr>
        <p:txBody>
          <a:bodyPr rIns="228600"/>
          <a:lstStyle/>
          <a:p>
            <a:pPr>
              <a:spcBef>
                <a:spcPct val="35000"/>
              </a:spcBef>
            </a:pPr>
            <a:r>
              <a:rPr lang="en-US" altLang="en-US" dirty="0"/>
              <a:t>All kits should contain a prepared, auto-injectable syringe of epinephrine.</a:t>
            </a:r>
          </a:p>
          <a:p>
            <a:pPr>
              <a:spcBef>
                <a:spcPct val="35000"/>
              </a:spcBef>
            </a:pPr>
            <a:r>
              <a:rPr lang="en-US" altLang="en-US" dirty="0"/>
              <a:t>Adult EpiPen delivers 0.3 mg of epinephrine; infant–child system delivers 0.15 mg</a:t>
            </a:r>
          </a:p>
          <a:p>
            <a:pPr>
              <a:spcBef>
                <a:spcPct val="35000"/>
              </a:spcBef>
            </a:pPr>
            <a:endParaRPr lang="en-US" altLang="en-US" dirty="0"/>
          </a:p>
        </p:txBody>
      </p:sp>
      <p:pic>
        <p:nvPicPr>
          <p:cNvPr id="10242" name="Picture 2" descr="Photo shows a patient sitting on a stool. An emergency personnel’s one gloved hand is seen holding the patient’s knee and the other hand is seen injecting using a epipen on the patient’s thigh.&#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49400"/>
            <a:ext cx="3886200" cy="259293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399" y="4237582"/>
            <a:ext cx="5051686" cy="1200329"/>
          </a:xfrm>
          <a:prstGeom prst="rect">
            <a:avLst/>
          </a:prstGeom>
        </p:spPr>
        <p:txBody>
          <a:bodyPr wrap="square">
            <a:spAutoFit/>
          </a:bodyPr>
          <a:lstStyle/>
          <a:p>
            <a:r>
              <a:rPr lang="en-US" b="1" dirty="0"/>
              <a:t>FIGURE 21-9 </a:t>
            </a:r>
            <a:r>
              <a:rPr lang="en-US" dirty="0"/>
              <a:t>Patients who experience severe allergic reactions often carry their own prescription epinephrine, which comes </a:t>
            </a:r>
            <a:r>
              <a:rPr lang="en-US" dirty="0" err="1"/>
              <a:t>predosed</a:t>
            </a:r>
            <a:r>
              <a:rPr lang="en-US" dirty="0"/>
              <a:t> in an </a:t>
            </a:r>
          </a:p>
          <a:p>
            <a:r>
              <a:rPr lang="en-US" dirty="0"/>
              <a:t>auto-injector or a prefilled syringe.</a:t>
            </a:r>
          </a:p>
        </p:txBody>
      </p:sp>
      <p:sp>
        <p:nvSpPr>
          <p:cNvPr id="4" name="Rectangle 3"/>
          <p:cNvSpPr/>
          <p:nvPr/>
        </p:nvSpPr>
        <p:spPr>
          <a:xfrm>
            <a:off x="914400" y="5437911"/>
            <a:ext cx="2888932" cy="246221"/>
          </a:xfrm>
          <a:prstGeom prst="rect">
            <a:avLst/>
          </a:prstGeom>
        </p:spPr>
        <p:txBody>
          <a:bodyPr wrap="none">
            <a:spAutoFit/>
          </a:bodyPr>
          <a:lstStyle/>
          <a:p>
            <a:r>
              <a:rPr lang="en-US" sz="1000" dirty="0"/>
              <a:t>© Jones and Bartlett Learning. Courtesy of MIEMSS </a:t>
            </a:r>
            <a:endParaRPr lang="en-US" sz="1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nSpc>
                <a:spcPct val="85000"/>
              </a:lnSpc>
            </a:pPr>
            <a:r>
              <a:rPr lang="en-US" altLang="en-US" dirty="0"/>
              <a:t>Introduction </a:t>
            </a:r>
            <a:r>
              <a:rPr lang="en-US" altLang="en-US" sz="2000" b="0" dirty="0"/>
              <a:t>(2 of 2)</a:t>
            </a:r>
          </a:p>
        </p:txBody>
      </p:sp>
      <p:sp>
        <p:nvSpPr>
          <p:cNvPr id="10243" name="Content Placeholder 2"/>
          <p:cNvSpPr>
            <a:spLocks noGrp="1"/>
          </p:cNvSpPr>
          <p:nvPr>
            <p:ph type="body" idx="1"/>
          </p:nvPr>
        </p:nvSpPr>
        <p:spPr/>
        <p:txBody>
          <a:bodyPr rIns="228600"/>
          <a:lstStyle/>
          <a:p>
            <a:pPr>
              <a:spcBef>
                <a:spcPct val="35000"/>
              </a:spcBef>
            </a:pPr>
            <a:r>
              <a:rPr lang="en-US" altLang="en-US" dirty="0"/>
              <a:t>You must be able to: </a:t>
            </a:r>
          </a:p>
          <a:p>
            <a:pPr lvl="1">
              <a:spcBef>
                <a:spcPct val="35000"/>
              </a:spcBef>
            </a:pPr>
            <a:r>
              <a:rPr lang="en-US" altLang="en-US" dirty="0"/>
              <a:t>Treat these life-threatening complications</a:t>
            </a:r>
          </a:p>
          <a:p>
            <a:pPr lvl="1">
              <a:spcBef>
                <a:spcPct val="35000"/>
              </a:spcBef>
            </a:pPr>
            <a:r>
              <a:rPr lang="en-US" altLang="en-US" dirty="0"/>
              <a:t>Distinguish between the body’s usual response to an allergen and an allergic reaction </a:t>
            </a:r>
          </a:p>
          <a:p>
            <a:pPr>
              <a:spcBef>
                <a:spcPct val="35000"/>
              </a:spcBef>
            </a:pPr>
            <a:r>
              <a:rPr lang="en-US" altLang="en-US" dirty="0"/>
              <a:t>Immunology is the study of the body’s immune system.</a:t>
            </a:r>
          </a:p>
          <a:p>
            <a:pPr lvl="1">
              <a:spcBef>
                <a:spcPct val="35000"/>
              </a:spcBef>
            </a:pPr>
            <a:r>
              <a:rPr lang="en-US" altLang="ja-JP" dirty="0">
                <a:latin typeface="Arial"/>
                <a:ea typeface="MS PGothic" charset="-128"/>
                <a:cs typeface="Arial"/>
              </a:rPr>
              <a:t>Five categories of stimuli that may provoke an allergic reaction.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914400" y="1473200"/>
            <a:ext cx="10363200" cy="4495800"/>
          </a:xfrm>
        </p:spPr>
        <p:txBody>
          <a:bodyPr rIns="228600"/>
          <a:lstStyle/>
          <a:p>
            <a:pPr>
              <a:spcBef>
                <a:spcPct val="35000"/>
              </a:spcBef>
            </a:pPr>
            <a:r>
              <a:rPr lang="en-US" altLang="en-US" dirty="0"/>
              <a:t>Side effects of epinephrine:</a:t>
            </a:r>
          </a:p>
          <a:p>
            <a:pPr lvl="1">
              <a:spcBef>
                <a:spcPct val="35000"/>
              </a:spcBef>
            </a:pPr>
            <a:r>
              <a:rPr lang="en-US" altLang="en-US" dirty="0"/>
              <a:t>High blood pressure</a:t>
            </a:r>
          </a:p>
          <a:p>
            <a:pPr lvl="1">
              <a:spcBef>
                <a:spcPct val="35000"/>
              </a:spcBef>
            </a:pPr>
            <a:r>
              <a:rPr lang="en-US" altLang="en-US" dirty="0"/>
              <a:t>Increased pulse rate</a:t>
            </a:r>
          </a:p>
          <a:p>
            <a:pPr lvl="1">
              <a:spcBef>
                <a:spcPct val="35000"/>
              </a:spcBef>
            </a:pPr>
            <a:r>
              <a:rPr lang="en-US" altLang="en-US" dirty="0"/>
              <a:t>Anxiety</a:t>
            </a:r>
          </a:p>
          <a:p>
            <a:pPr lvl="1">
              <a:spcBef>
                <a:spcPct val="35000"/>
              </a:spcBef>
            </a:pPr>
            <a:r>
              <a:rPr lang="en-US" altLang="en-US" dirty="0"/>
              <a:t>Cardiac arrhythmias</a:t>
            </a:r>
          </a:p>
          <a:p>
            <a:pPr lvl="1">
              <a:spcBef>
                <a:spcPct val="35000"/>
              </a:spcBef>
            </a:pPr>
            <a:r>
              <a:rPr lang="en-US" altLang="en-US" dirty="0"/>
              <a:t>Pallor</a:t>
            </a:r>
          </a:p>
          <a:p>
            <a:pPr lvl="1">
              <a:spcBef>
                <a:spcPct val="35000"/>
              </a:spcBef>
            </a:pPr>
            <a:r>
              <a:rPr lang="en-US" altLang="en-US" dirty="0"/>
              <a:t>Dizziness</a:t>
            </a:r>
          </a:p>
          <a:p>
            <a:pPr lvl="1" eaLnBrk="0" hangingPunct="0">
              <a:spcBef>
                <a:spcPct val="35000"/>
              </a:spcBef>
              <a:defRPr/>
            </a:pPr>
            <a:r>
              <a:rPr lang="en-US" kern="0" dirty="0">
                <a:solidFill>
                  <a:srgbClr val="000000"/>
                </a:solidFill>
                <a:latin typeface="Arial"/>
                <a:ea typeface="ヒラギノ角ゴ Pro W3"/>
              </a:rPr>
              <a:t>Chest pain</a:t>
            </a:r>
          </a:p>
          <a:p>
            <a:pPr lvl="1" eaLnBrk="0" hangingPunct="0">
              <a:spcBef>
                <a:spcPct val="35000"/>
              </a:spcBef>
              <a:defRPr/>
            </a:pPr>
            <a:r>
              <a:rPr lang="en-US" kern="0" dirty="0">
                <a:solidFill>
                  <a:srgbClr val="000000"/>
                </a:solidFill>
                <a:latin typeface="Arial"/>
                <a:ea typeface="ヒラギノ角ゴ Pro W3"/>
              </a:rPr>
              <a:t>Headache</a:t>
            </a:r>
          </a:p>
          <a:p>
            <a:pPr lvl="1" eaLnBrk="0" hangingPunct="0">
              <a:spcBef>
                <a:spcPct val="35000"/>
              </a:spcBef>
              <a:defRPr/>
            </a:pPr>
            <a:r>
              <a:rPr lang="en-US" kern="0" dirty="0">
                <a:solidFill>
                  <a:srgbClr val="000000"/>
                </a:solidFill>
                <a:latin typeface="Arial"/>
                <a:ea typeface="ヒラギノ角ゴ Pro W3"/>
              </a:rPr>
              <a:t>Nausea</a:t>
            </a:r>
          </a:p>
          <a:p>
            <a:pPr lvl="1" eaLnBrk="0" hangingPunct="0">
              <a:spcBef>
                <a:spcPct val="35000"/>
              </a:spcBef>
              <a:defRPr/>
            </a:pPr>
            <a:r>
              <a:rPr lang="en-US" kern="0" dirty="0">
                <a:solidFill>
                  <a:srgbClr val="000000"/>
                </a:solidFill>
                <a:latin typeface="Arial"/>
                <a:ea typeface="ヒラギノ角ゴ Pro W3"/>
              </a:rPr>
              <a:t>Vomiting </a:t>
            </a:r>
          </a:p>
          <a:p>
            <a:pPr marL="457200" lvl="1" indent="0">
              <a:spcBef>
                <a:spcPct val="35000"/>
              </a:spcBef>
              <a:buNone/>
            </a:pPr>
            <a:endParaRPr lang="en-US" altLang="en-US" dirty="0"/>
          </a:p>
        </p:txBody>
      </p:sp>
      <p:sp>
        <p:nvSpPr>
          <p:cNvPr id="3" name="Title 2"/>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(8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3"/>
          <p:cNvSpPr>
            <a:spLocks noGrp="1" noChangeArrowheads="1"/>
          </p:cNvSpPr>
          <p:nvPr>
            <p:ph type="body" idx="1"/>
          </p:nvPr>
        </p:nvSpPr>
        <p:spPr>
          <a:xfrm>
            <a:off x="914400" y="1473200"/>
            <a:ext cx="10363200" cy="4495800"/>
          </a:xfrm>
        </p:spPr>
        <p:txBody>
          <a:bodyPr rIns="228600"/>
          <a:lstStyle/>
          <a:p>
            <a:pPr>
              <a:spcBef>
                <a:spcPct val="35000"/>
              </a:spcBef>
              <a:defRPr/>
            </a:pPr>
            <a:r>
              <a:rPr lang="en-US" dirty="0">
                <a:cs typeface="+mn-cs"/>
              </a:rPr>
              <a:t>Do not give epinephrine to:</a:t>
            </a:r>
          </a:p>
          <a:p>
            <a:pPr lvl="1">
              <a:spcBef>
                <a:spcPct val="35000"/>
              </a:spcBef>
              <a:defRPr/>
            </a:pPr>
            <a:r>
              <a:rPr lang="en-US" dirty="0"/>
              <a:t>Patients without signs of respiratory compromise or hypotension </a:t>
            </a:r>
          </a:p>
          <a:p>
            <a:pPr lvl="1">
              <a:spcBef>
                <a:spcPct val="35000"/>
              </a:spcBef>
              <a:defRPr/>
            </a:pPr>
            <a:r>
              <a:rPr lang="en-US" dirty="0"/>
              <a:t>Those who do not meet the criteria for a diagnosis of anaphylaxis</a:t>
            </a:r>
          </a:p>
          <a:p>
            <a:pPr marL="0" indent="0">
              <a:spcBef>
                <a:spcPct val="35000"/>
              </a:spcBef>
              <a:buFontTx/>
              <a:buNone/>
              <a:defRPr/>
            </a:pPr>
            <a:endParaRPr lang="en-US" dirty="0">
              <a:cs typeface="+mn-cs"/>
            </a:endParaRPr>
          </a:p>
          <a:p>
            <a:pPr marL="457200" lvl="1" indent="0">
              <a:spcBef>
                <a:spcPct val="35000"/>
              </a:spcBef>
              <a:buNone/>
              <a:defRPr/>
            </a:pPr>
            <a:endParaRPr lang="en-US" dirty="0"/>
          </a:p>
        </p:txBody>
      </p:sp>
      <p:sp>
        <p:nvSpPr>
          <p:cNvPr id="2" name="Title 1"/>
          <p:cNvSpPr>
            <a:spLocks noGrp="1"/>
          </p:cNvSpPr>
          <p:nvPr>
            <p:ph type="title"/>
          </p:nvPr>
        </p:nvSpPr>
        <p:spPr/>
        <p:txBody>
          <a:bodyPr/>
          <a:lstStyle/>
          <a:p>
            <a:r>
              <a:rPr lang="en-US" altLang="en-US" dirty="0"/>
              <a:t>Emergency Medical Care of </a:t>
            </a:r>
            <a:br>
              <a:rPr lang="en-US" altLang="en-US" dirty="0"/>
            </a:br>
            <a:r>
              <a:rPr lang="en-US" altLang="en-US" dirty="0"/>
              <a:t>Immunologic Emergencies </a:t>
            </a:r>
            <a:r>
              <a:rPr lang="en-US" altLang="en-US" sz="2000" b="0" dirty="0"/>
              <a:t>(9 of 9)</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nSpc>
                <a:spcPct val="85000"/>
              </a:lnSpc>
            </a:pPr>
            <a:r>
              <a:rPr lang="en-US" altLang="en-US" dirty="0"/>
              <a:t>Review</a:t>
            </a:r>
          </a:p>
        </p:txBody>
      </p:sp>
      <p:sp>
        <p:nvSpPr>
          <p:cNvPr id="59395" name="Rectangle 3"/>
          <p:cNvSpPr>
            <a:spLocks noGrp="1" noChangeArrowheads="1"/>
          </p:cNvSpPr>
          <p:nvPr>
            <p:ph type="body" idx="1"/>
          </p:nvPr>
        </p:nvSpPr>
        <p:spPr>
          <a:xfrm>
            <a:off x="925830" y="1490870"/>
            <a:ext cx="10504170" cy="4699047"/>
          </a:xfrm>
        </p:spPr>
        <p:txBody>
          <a:bodyPr rIns="228600"/>
          <a:lstStyle/>
          <a:p>
            <a:pPr marL="457200" indent="-457200">
              <a:spcBef>
                <a:spcPct val="35000"/>
              </a:spcBef>
              <a:buFontTx/>
              <a:buAutoNum type="arabicPeriod"/>
            </a:pPr>
            <a:r>
              <a:rPr lang="en-US" altLang="en-US" dirty="0">
                <a:solidFill>
                  <a:srgbClr val="000000"/>
                </a:solidFill>
              </a:rPr>
              <a:t>The signs and symptoms of an allergic reaction are caused by the release of:</a:t>
            </a:r>
          </a:p>
          <a:p>
            <a:pPr marL="1016000" lvl="1" indent="-444500">
              <a:spcBef>
                <a:spcPct val="35000"/>
              </a:spcBef>
              <a:buFontTx/>
              <a:buAutoNum type="alphaUcPeriod"/>
            </a:pPr>
            <a:r>
              <a:rPr lang="en-US" altLang="en-US" dirty="0">
                <a:solidFill>
                  <a:srgbClr val="000000"/>
                </a:solidFill>
              </a:rPr>
              <a:t>histamine.</a:t>
            </a:r>
          </a:p>
          <a:p>
            <a:pPr marL="1016000" lvl="1" indent="-444500">
              <a:spcBef>
                <a:spcPct val="35000"/>
              </a:spcBef>
              <a:buFontTx/>
              <a:buAutoNum type="alphaUcPeriod"/>
            </a:pPr>
            <a:r>
              <a:rPr lang="en-US" altLang="en-US" dirty="0">
                <a:solidFill>
                  <a:srgbClr val="000000"/>
                </a:solidFill>
              </a:rPr>
              <a:t>epinephrine.</a:t>
            </a:r>
          </a:p>
          <a:p>
            <a:pPr marL="1016000" lvl="1" indent="-444500">
              <a:spcBef>
                <a:spcPct val="35000"/>
              </a:spcBef>
              <a:buFontTx/>
              <a:buAutoNum type="alphaUcPeriod"/>
            </a:pPr>
            <a:r>
              <a:rPr lang="en-US" altLang="en-US" dirty="0">
                <a:solidFill>
                  <a:srgbClr val="000000"/>
                </a:solidFill>
              </a:rPr>
              <a:t>leukotrienes.</a:t>
            </a:r>
          </a:p>
          <a:p>
            <a:pPr marL="1016000" lvl="1" indent="-444500">
              <a:spcBef>
                <a:spcPct val="35000"/>
              </a:spcBef>
              <a:buFontTx/>
              <a:buAutoNum type="alphaUcPeriod"/>
            </a:pPr>
            <a:r>
              <a:rPr lang="en-US" altLang="en-US" dirty="0">
                <a:solidFill>
                  <a:srgbClr val="000000"/>
                </a:solidFill>
              </a:rPr>
              <a:t>both histamine and leukotrienes.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nSpc>
                <a:spcPct val="85000"/>
              </a:lnSpc>
            </a:pPr>
            <a:r>
              <a:rPr lang="en-US" altLang="en-US" dirty="0"/>
              <a:t>Review</a:t>
            </a:r>
          </a:p>
        </p:txBody>
      </p:sp>
      <p:sp>
        <p:nvSpPr>
          <p:cNvPr id="60419"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D</a:t>
            </a:r>
          </a:p>
          <a:p>
            <a:pPr marL="0" indent="0">
              <a:spcBef>
                <a:spcPct val="35000"/>
              </a:spcBef>
              <a:buFontTx/>
              <a:buNone/>
            </a:pPr>
            <a:r>
              <a:rPr lang="en-US" altLang="en-US" b="1" dirty="0">
                <a:solidFill>
                  <a:srgbClr val="000000"/>
                </a:solidFill>
              </a:rPr>
              <a:t>Response: </a:t>
            </a:r>
            <a:r>
              <a:rPr lang="en-US" altLang="en-US" dirty="0">
                <a:solidFill>
                  <a:srgbClr val="000000"/>
                </a:solidFill>
              </a:rPr>
              <a:t>The two chief chemicals released by the body that result in the signs and symptoms of an allergic reaction are histamines and leukotrienes. Epinephrine (adrenaline) is used to treat allergic reactions. Glucagon is a hormone secreted by the pancreas that helps control metabolism.</a:t>
            </a:r>
          </a:p>
          <a:p>
            <a:pPr marL="0" indent="0">
              <a:spcBef>
                <a:spcPct val="35000"/>
              </a:spcBef>
              <a:buFontTx/>
              <a:buNone/>
            </a:pPr>
            <a:endParaRPr lang="en-US" altLang="en-US"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61443" name="Rectangle 3"/>
          <p:cNvSpPr>
            <a:spLocks noGrp="1" noChangeArrowheads="1"/>
          </p:cNvSpPr>
          <p:nvPr>
            <p:ph type="body" idx="1"/>
          </p:nvPr>
        </p:nvSpPr>
        <p:spPr>
          <a:xfrm>
            <a:off x="925830" y="1490870"/>
            <a:ext cx="10402570" cy="4699047"/>
          </a:xfrm>
        </p:spPr>
        <p:txBody>
          <a:bodyPr rIns="228600"/>
          <a:lstStyle/>
          <a:p>
            <a:pPr marL="457200" indent="-457200">
              <a:spcBef>
                <a:spcPct val="35000"/>
              </a:spcBef>
              <a:buFontTx/>
              <a:buAutoNum type="arabicPeriod"/>
            </a:pPr>
            <a:r>
              <a:rPr lang="en-US" altLang="en-US" dirty="0">
                <a:solidFill>
                  <a:schemeClr val="tx2"/>
                </a:solidFill>
              </a:rPr>
              <a:t>The signs and symptoms of an allergic reaction are caused by the release of: </a:t>
            </a:r>
          </a:p>
          <a:p>
            <a:pPr marL="1016000" lvl="1" indent="-444500">
              <a:spcBef>
                <a:spcPct val="35000"/>
              </a:spcBef>
              <a:buFontTx/>
              <a:buAutoNum type="alphaUcPeriod"/>
            </a:pPr>
            <a:r>
              <a:rPr lang="en-US" altLang="en-US" dirty="0">
                <a:solidFill>
                  <a:schemeClr val="tx2"/>
                </a:solidFill>
              </a:rPr>
              <a:t>histamine.</a:t>
            </a:r>
            <a:br>
              <a:rPr lang="en-US" altLang="en-US" dirty="0">
                <a:solidFill>
                  <a:schemeClr val="tx2"/>
                </a:solidFill>
              </a:rPr>
            </a:br>
            <a:r>
              <a:rPr lang="en-US" altLang="en-US" b="1" dirty="0">
                <a:solidFill>
                  <a:schemeClr val="tx2"/>
                </a:solidFill>
              </a:rPr>
              <a:t>Rationale: </a:t>
            </a:r>
            <a:r>
              <a:rPr lang="en-US" altLang="en-US" dirty="0">
                <a:solidFill>
                  <a:srgbClr val="FF6600"/>
                </a:solidFill>
              </a:rPr>
              <a:t>Histamine is a chemical that, along with leukotrienes, is released to cause an allergic reaction.</a:t>
            </a:r>
          </a:p>
          <a:p>
            <a:pPr marL="1016000" lvl="1" indent="-444500">
              <a:spcBef>
                <a:spcPct val="35000"/>
              </a:spcBef>
              <a:buFontTx/>
              <a:buAutoNum type="alphaUcPeriod"/>
            </a:pPr>
            <a:r>
              <a:rPr lang="en-US" altLang="en-US" dirty="0">
                <a:solidFill>
                  <a:schemeClr val="tx2"/>
                </a:solidFill>
              </a:rPr>
              <a:t>epinephrine.</a:t>
            </a:r>
            <a:br>
              <a:rPr lang="en-US" altLang="en-US" dirty="0">
                <a:solidFill>
                  <a:schemeClr val="tx2"/>
                </a:solidFill>
              </a:rPr>
            </a:br>
            <a:r>
              <a:rPr lang="en-US" altLang="en-US" b="1" dirty="0">
                <a:solidFill>
                  <a:schemeClr val="tx2"/>
                </a:solidFill>
              </a:rPr>
              <a:t>Rationale:</a:t>
            </a:r>
            <a:r>
              <a:rPr lang="en-US" altLang="en-US" dirty="0">
                <a:solidFill>
                  <a:schemeClr val="tx2"/>
                </a:solidFill>
              </a:rPr>
              <a:t> </a:t>
            </a:r>
            <a:r>
              <a:rPr lang="en-US" altLang="en-US" dirty="0">
                <a:solidFill>
                  <a:srgbClr val="F37021"/>
                </a:solidFill>
              </a:rPr>
              <a:t>Epinephrine is used to treat anaphylaxis.</a:t>
            </a:r>
          </a:p>
          <a:p>
            <a:pPr marL="1016000" lvl="1" indent="-444500">
              <a:spcBef>
                <a:spcPct val="35000"/>
              </a:spcBef>
              <a:buFontTx/>
              <a:buAutoNum type="alphaUcPeriod" startAt="3"/>
            </a:pPr>
            <a:r>
              <a:rPr lang="en-US" altLang="en-US" dirty="0">
                <a:solidFill>
                  <a:srgbClr val="000000"/>
                </a:solidFill>
              </a:rPr>
              <a:t>leukotrienes. </a:t>
            </a:r>
            <a:br>
              <a:rPr lang="en-US" altLang="en-US" dirty="0">
                <a:solidFill>
                  <a:srgbClr val="000000"/>
                </a:solidFill>
              </a:rPr>
            </a:br>
            <a:r>
              <a:rPr lang="en-US" altLang="en-US" b="1" dirty="0">
                <a:solidFill>
                  <a:srgbClr val="000000"/>
                </a:solidFill>
              </a:rPr>
              <a:t>Rationale:</a:t>
            </a:r>
            <a:r>
              <a:rPr lang="en-US" altLang="en-US" dirty="0">
                <a:solidFill>
                  <a:srgbClr val="000000"/>
                </a:solidFill>
              </a:rPr>
              <a:t> </a:t>
            </a:r>
            <a:r>
              <a:rPr lang="en-US" altLang="en-US" dirty="0">
                <a:solidFill>
                  <a:srgbClr val="FF6600"/>
                </a:solidFill>
              </a:rPr>
              <a:t>Leukotrienes are a chemical that is released, along with histamine, to cause an allergic reaction.</a:t>
            </a:r>
          </a:p>
          <a:p>
            <a:pPr marL="1016000" lvl="1" indent="-444500">
              <a:spcBef>
                <a:spcPct val="35000"/>
              </a:spcBef>
              <a:buFontTx/>
              <a:buAutoNum type="alphaUcPeriod" startAt="3"/>
            </a:pPr>
            <a:r>
              <a:rPr lang="en-US" altLang="en-US" dirty="0">
                <a:solidFill>
                  <a:srgbClr val="000000"/>
                </a:solidFill>
              </a:rPr>
              <a:t>both histamine and leukotrienes. </a:t>
            </a:r>
            <a:br>
              <a:rPr lang="en-US" altLang="en-US" dirty="0">
                <a:solidFill>
                  <a:srgbClr val="000000"/>
                </a:solidFill>
              </a:rPr>
            </a:br>
            <a:r>
              <a:rPr lang="en-US" altLang="en-US" b="1" dirty="0">
                <a:solidFill>
                  <a:srgbClr val="000000"/>
                </a:solidFill>
              </a:rPr>
              <a:t>Rationale:</a:t>
            </a:r>
            <a:r>
              <a:rPr lang="en-US" altLang="en-US"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nSpc>
                <a:spcPct val="85000"/>
              </a:lnSpc>
            </a:pPr>
            <a:r>
              <a:rPr lang="en-US" altLang="en-US" dirty="0"/>
              <a:t>Review</a:t>
            </a:r>
          </a:p>
        </p:txBody>
      </p:sp>
      <p:sp>
        <p:nvSpPr>
          <p:cNvPr id="63491"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solidFill>
                  <a:srgbClr val="000000"/>
                </a:solidFill>
              </a:rPr>
              <a:t>The negative effects associated with anaphylactic shock are the result of:</a:t>
            </a:r>
          </a:p>
          <a:p>
            <a:pPr marL="1016000" lvl="1" indent="-444500">
              <a:spcBef>
                <a:spcPct val="35000"/>
              </a:spcBef>
              <a:buFontTx/>
              <a:buAutoNum type="alphaUcPeriod"/>
            </a:pPr>
            <a:r>
              <a:rPr lang="en-US" altLang="en-US" dirty="0">
                <a:solidFill>
                  <a:srgbClr val="000000"/>
                </a:solidFill>
              </a:rPr>
              <a:t>severe internal fluid loss. </a:t>
            </a:r>
          </a:p>
          <a:p>
            <a:pPr marL="1016000" lvl="1" indent="-444500">
              <a:spcBef>
                <a:spcPct val="35000"/>
              </a:spcBef>
              <a:buFontTx/>
              <a:buAutoNum type="alphaUcPeriod"/>
            </a:pPr>
            <a:r>
              <a:rPr lang="en-US" altLang="en-US" dirty="0">
                <a:solidFill>
                  <a:srgbClr val="000000"/>
                </a:solidFill>
              </a:rPr>
              <a:t>inadequate pumping of the heart. </a:t>
            </a:r>
          </a:p>
          <a:p>
            <a:pPr marL="1016000" lvl="1" indent="-444500">
              <a:spcBef>
                <a:spcPct val="35000"/>
              </a:spcBef>
              <a:buFontTx/>
              <a:buAutoNum type="alphaUcPeriod"/>
            </a:pPr>
            <a:r>
              <a:rPr lang="en-US" altLang="en-US" dirty="0">
                <a:solidFill>
                  <a:srgbClr val="000000"/>
                </a:solidFill>
              </a:rPr>
              <a:t>vasodilation and bronchoconstriction. </a:t>
            </a:r>
          </a:p>
          <a:p>
            <a:pPr marL="1016000" lvl="1" indent="-444500">
              <a:spcBef>
                <a:spcPct val="35000"/>
              </a:spcBef>
              <a:buFontTx/>
              <a:buAutoNum type="alphaUcPeriod"/>
            </a:pPr>
            <a:r>
              <a:rPr lang="en-US" altLang="en-US" dirty="0">
                <a:solidFill>
                  <a:srgbClr val="000000"/>
                </a:solidFill>
              </a:rPr>
              <a:t>the nervous system’s release of adrenaline.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5000"/>
              </a:lnSpc>
            </a:pPr>
            <a:r>
              <a:rPr lang="en-US" altLang="en-US" dirty="0"/>
              <a:t>Review</a:t>
            </a:r>
          </a:p>
        </p:txBody>
      </p:sp>
      <p:sp>
        <p:nvSpPr>
          <p:cNvPr id="64515"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C</a:t>
            </a:r>
          </a:p>
          <a:p>
            <a:pPr marL="0" indent="0">
              <a:spcBef>
                <a:spcPct val="35000"/>
              </a:spcBef>
              <a:buFontTx/>
              <a:buNone/>
            </a:pPr>
            <a:r>
              <a:rPr lang="en-US" altLang="en-US" b="1" dirty="0">
                <a:solidFill>
                  <a:srgbClr val="000000"/>
                </a:solidFill>
              </a:rPr>
              <a:t>Rationale: </a:t>
            </a:r>
            <a:r>
              <a:rPr lang="en-US" altLang="en-US" dirty="0">
                <a:solidFill>
                  <a:srgbClr val="000000"/>
                </a:solidFill>
              </a:rPr>
              <a:t>Anaphylaxis is an extreme allergic reaction that is life threatening and involves multiple organ systems. In severe cases, anaphylaxis can rapidly result in death. One of the most common signs of anaphylaxis is wheezing, a high-pitched, whistling breath sound that is typically heard on expiration, usually resulting from bronchospasm/bronchoconstriction and increased mucus production.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65539"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solidFill>
                  <a:srgbClr val="000000"/>
                </a:solidFill>
              </a:rPr>
              <a:t>The negative effects associated with anaphylactic shock are the result of:</a:t>
            </a:r>
          </a:p>
          <a:p>
            <a:pPr marL="1016000" lvl="1" indent="-444500">
              <a:spcBef>
                <a:spcPct val="35000"/>
              </a:spcBef>
              <a:buFontTx/>
              <a:buAutoNum type="alphaUcPeriod"/>
            </a:pPr>
            <a:r>
              <a:rPr lang="en-US" altLang="en-US" dirty="0">
                <a:solidFill>
                  <a:srgbClr val="000000"/>
                </a:solidFill>
              </a:rPr>
              <a:t>severe internal fluid loss. </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The body does not lose fluid; blood pools in the dilated circulatory system and causes less blood flow back to the heart. </a:t>
            </a:r>
          </a:p>
          <a:p>
            <a:pPr marL="1016000" lvl="1" indent="-444500">
              <a:spcBef>
                <a:spcPct val="35000"/>
              </a:spcBef>
              <a:buFontTx/>
              <a:buAutoNum type="alphaUcPeriod"/>
            </a:pPr>
            <a:r>
              <a:rPr lang="en-US" altLang="en-US" dirty="0">
                <a:solidFill>
                  <a:srgbClr val="000000"/>
                </a:solidFill>
              </a:rPr>
              <a:t>inadequate pumping of the heart. </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Inadequate pumping is not the problem; the cardiac output is decreased due to poor return to the heart.</a:t>
            </a:r>
          </a:p>
          <a:p>
            <a:pPr marL="1016000" lvl="1" indent="-444500">
              <a:spcBef>
                <a:spcPct val="35000"/>
              </a:spcBef>
              <a:buFontTx/>
              <a:buAutoNum type="alphaUcPeriod" startAt="3"/>
            </a:pPr>
            <a:r>
              <a:rPr lang="en-US" altLang="en-US" dirty="0">
                <a:solidFill>
                  <a:srgbClr val="000000"/>
                </a:solidFill>
              </a:rPr>
              <a:t>vasodilation and bronchoconstriction. </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Correct answer</a:t>
            </a:r>
          </a:p>
          <a:p>
            <a:pPr marL="1016000" lvl="1" indent="-444500">
              <a:spcBef>
                <a:spcPct val="35000"/>
              </a:spcBef>
              <a:buFontTx/>
              <a:buAutoNum type="alphaUcPeriod" startAt="3"/>
            </a:pPr>
            <a:r>
              <a:rPr lang="en-US" altLang="en-US" dirty="0">
                <a:solidFill>
                  <a:srgbClr val="000000"/>
                </a:solidFill>
              </a:rPr>
              <a:t>the nervous system’s release of adrenaline. </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Adrenaline is the treatment for anaphylaxis.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nSpc>
                <a:spcPct val="85000"/>
              </a:lnSpc>
            </a:pPr>
            <a:r>
              <a:rPr lang="en-US" altLang="en-US" dirty="0"/>
              <a:t>Review</a:t>
            </a:r>
          </a:p>
        </p:txBody>
      </p:sp>
      <p:sp>
        <p:nvSpPr>
          <p:cNvPr id="6758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200" dirty="0">
                <a:solidFill>
                  <a:srgbClr val="000000"/>
                </a:solidFill>
              </a:rPr>
              <a:t>You are called to a local baseball park for a 23-year-old man with difficulty breathing. He states that he ate a package of peanuts approximately 30 minutes ago and denies any allergies or past medical history. Your assessment reveals widespread urticaria, tachycardia, and a BP of 90/60 mm Hg. You can hear him wheezing, even without a stethoscope. You should be MOST suspicious of a(n):</a:t>
            </a:r>
          </a:p>
          <a:p>
            <a:pPr marL="1016000" lvl="1" indent="-444500">
              <a:spcBef>
                <a:spcPct val="35000"/>
              </a:spcBef>
              <a:buFontTx/>
              <a:buAutoNum type="alphaUcPeriod"/>
            </a:pPr>
            <a:r>
              <a:rPr lang="en-US" altLang="en-US" sz="2200" dirty="0">
                <a:solidFill>
                  <a:srgbClr val="000000"/>
                </a:solidFill>
              </a:rPr>
              <a:t>acute asthma attack.</a:t>
            </a:r>
          </a:p>
          <a:p>
            <a:pPr marL="1016000" lvl="1" indent="-444500">
              <a:spcBef>
                <a:spcPct val="35000"/>
              </a:spcBef>
              <a:buFontTx/>
              <a:buAutoNum type="alphaUcPeriod"/>
            </a:pPr>
            <a:r>
              <a:rPr lang="en-US" altLang="en-US" sz="2200" dirty="0">
                <a:solidFill>
                  <a:srgbClr val="000000"/>
                </a:solidFill>
              </a:rPr>
              <a:t>mild allergic reaction.</a:t>
            </a:r>
          </a:p>
          <a:p>
            <a:pPr marL="1016000" lvl="1" indent="-444500">
              <a:spcBef>
                <a:spcPct val="35000"/>
              </a:spcBef>
              <a:buFontTx/>
              <a:buAutoNum type="alphaUcPeriod"/>
            </a:pPr>
            <a:r>
              <a:rPr lang="en-US" altLang="en-US" sz="2200" dirty="0">
                <a:solidFill>
                  <a:srgbClr val="000000"/>
                </a:solidFill>
              </a:rPr>
              <a:t>anaphylactic</a:t>
            </a:r>
            <a:r>
              <a:rPr lang="en-US" altLang="en-US" sz="2200" b="1" dirty="0">
                <a:solidFill>
                  <a:srgbClr val="000000"/>
                </a:solidFill>
              </a:rPr>
              <a:t> </a:t>
            </a:r>
            <a:r>
              <a:rPr lang="en-US" altLang="en-US" sz="2200" dirty="0">
                <a:solidFill>
                  <a:srgbClr val="000000"/>
                </a:solidFill>
              </a:rPr>
              <a:t>reaction.</a:t>
            </a:r>
          </a:p>
          <a:p>
            <a:pPr marL="1016000" lvl="1" indent="-444500">
              <a:spcBef>
                <a:spcPct val="35000"/>
              </a:spcBef>
              <a:buFontTx/>
              <a:buAutoNum type="alphaUcPeriod"/>
            </a:pPr>
            <a:r>
              <a:rPr lang="en-US" altLang="en-US" sz="2200" dirty="0">
                <a:solidFill>
                  <a:srgbClr val="000000"/>
                </a:solidFill>
              </a:rPr>
              <a:t>moderate allergic reaction.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nSpc>
                <a:spcPct val="85000"/>
              </a:lnSpc>
            </a:pPr>
            <a:r>
              <a:rPr lang="en-US" altLang="en-US" dirty="0"/>
              <a:t>Review</a:t>
            </a:r>
          </a:p>
        </p:txBody>
      </p:sp>
      <p:sp>
        <p:nvSpPr>
          <p:cNvPr id="68611"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C</a:t>
            </a:r>
          </a:p>
          <a:p>
            <a:pPr marL="0" indent="0">
              <a:spcBef>
                <a:spcPct val="35000"/>
              </a:spcBef>
              <a:buFontTx/>
              <a:buNone/>
            </a:pPr>
            <a:r>
              <a:rPr lang="en-US" altLang="en-US" b="1" dirty="0">
                <a:solidFill>
                  <a:srgbClr val="000000"/>
                </a:solidFill>
              </a:rPr>
              <a:t>Rationale: </a:t>
            </a:r>
            <a:r>
              <a:rPr lang="en-US" altLang="en-US" dirty="0">
                <a:solidFill>
                  <a:srgbClr val="000000"/>
                </a:solidFill>
              </a:rPr>
              <a:t>The patient’s signs and symptoms indicate an anaphylactic reaction. Signs and symptoms of an anaphylactic reaction include difficulty breathing, urticaria (hives) over large parts of the body, and signs of shock (eg, tachycardia, hypotension). Certain foods, such as shellfish and nuts, may result in a relatively slow onset of symptoms, but the symptoms can become just as severe.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lnSpc>
                <a:spcPct val="85000"/>
              </a:lnSpc>
            </a:pPr>
            <a:r>
              <a:rPr lang="en-US" altLang="en-US" dirty="0"/>
              <a:t>Anatomy and Physiology</a:t>
            </a:r>
          </a:p>
        </p:txBody>
      </p:sp>
      <p:sp>
        <p:nvSpPr>
          <p:cNvPr id="11267" name="Content Placeholder 2"/>
          <p:cNvSpPr>
            <a:spLocks noGrp="1"/>
          </p:cNvSpPr>
          <p:nvPr>
            <p:ph type="body" idx="1"/>
          </p:nvPr>
        </p:nvSpPr>
        <p:spPr/>
        <p:txBody>
          <a:bodyPr rIns="228600"/>
          <a:lstStyle/>
          <a:p>
            <a:pPr eaLnBrk="1" hangingPunct="1">
              <a:spcBef>
                <a:spcPct val="35000"/>
              </a:spcBef>
            </a:pPr>
            <a:r>
              <a:rPr lang="en-US" altLang="en-US" dirty="0"/>
              <a:t>The immune system protects the body from foreign substances and organisms.</a:t>
            </a:r>
          </a:p>
          <a:p>
            <a:pPr eaLnBrk="1" hangingPunct="1">
              <a:spcBef>
                <a:spcPct val="35000"/>
              </a:spcBef>
            </a:pPr>
            <a:r>
              <a:rPr lang="en-US" altLang="en-US" dirty="0"/>
              <a:t>When a foreign substance invades the body:</a:t>
            </a:r>
          </a:p>
          <a:p>
            <a:pPr lvl="1" eaLnBrk="1" hangingPunct="1">
              <a:spcBef>
                <a:spcPct val="35000"/>
              </a:spcBef>
            </a:pPr>
            <a:r>
              <a:rPr lang="en-US" altLang="en-US" dirty="0"/>
              <a:t>The body initiates a series of responses to inactivate the invader.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(1 of 2)</a:t>
            </a:r>
          </a:p>
        </p:txBody>
      </p:sp>
      <p:sp>
        <p:nvSpPr>
          <p:cNvPr id="69635"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200" dirty="0">
                <a:solidFill>
                  <a:srgbClr val="000000"/>
                </a:solidFill>
              </a:rPr>
              <a:t>You are called to a local baseball park for a 23-year-old man with difficulty breathing. He states that he ate a package of peanuts approximately 30 minutes ago and denies any allergies or past medical history. Your assessment reveals widespread urticaria, tachycardia, and a BP of 90/60 mm Hg. You can hear him wheezing, even without a stethoscope. You should be MOST suspicious of a(n):</a:t>
            </a:r>
          </a:p>
          <a:p>
            <a:pPr marL="1016000" lvl="1" indent="-444500">
              <a:spcBef>
                <a:spcPct val="35000"/>
              </a:spcBef>
              <a:buFontTx/>
              <a:buAutoNum type="alphaUcPeriod"/>
            </a:pPr>
            <a:r>
              <a:rPr lang="en-US" altLang="en-US" dirty="0">
                <a:solidFill>
                  <a:srgbClr val="000000"/>
                </a:solidFill>
              </a:rPr>
              <a:t>acute asthma attack.</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Asthma presents with difficulty breathing, but patients will not have urticaria (hives).</a:t>
            </a:r>
          </a:p>
          <a:p>
            <a:pPr marL="1016000" lvl="1" indent="-444500">
              <a:spcBef>
                <a:spcPct val="35000"/>
              </a:spcBef>
              <a:buFontTx/>
              <a:buAutoNum type="alphaUcPeriod"/>
            </a:pPr>
            <a:r>
              <a:rPr lang="en-US" altLang="en-US" dirty="0">
                <a:solidFill>
                  <a:srgbClr val="000000"/>
                </a:solidFill>
              </a:rPr>
              <a:t>mild allergic reaction.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Mild reactions usually appear with urticaria, itching, and some swelling, but not hypotension and breathing difficulties.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(2 of 2)</a:t>
            </a:r>
          </a:p>
        </p:txBody>
      </p:sp>
      <p:sp>
        <p:nvSpPr>
          <p:cNvPr id="71683"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sz="2200" dirty="0">
                <a:solidFill>
                  <a:srgbClr val="000000"/>
                </a:solidFill>
              </a:rPr>
              <a:t>You are called to a local baseball park for a 23-year-old man with difficulty breathing. He states that he ate a package of peanuts approximately 30 minutes ago and denies any allergies or past medical history. Your assessment reveals widespread urticaria, tachycardia, and a BP of 90/60 mm Hg. You can hear him wheezing, even without a stethoscope. You should be MOST suspicious of a(n):</a:t>
            </a:r>
          </a:p>
          <a:p>
            <a:pPr marL="1016000" lvl="1" indent="-444500">
              <a:spcBef>
                <a:spcPct val="35000"/>
              </a:spcBef>
              <a:buFontTx/>
              <a:buAutoNum type="alphaUcPeriod" startAt="3"/>
            </a:pPr>
            <a:r>
              <a:rPr lang="en-US" altLang="en-US" dirty="0">
                <a:solidFill>
                  <a:srgbClr val="000000"/>
                </a:solidFill>
              </a:rPr>
              <a:t>anaphylactic</a:t>
            </a:r>
            <a:r>
              <a:rPr lang="en-US" altLang="en-US" b="1" dirty="0">
                <a:solidFill>
                  <a:srgbClr val="000000"/>
                </a:solidFill>
              </a:rPr>
              <a:t> </a:t>
            </a:r>
            <a:r>
              <a:rPr lang="en-US" altLang="en-US" dirty="0">
                <a:solidFill>
                  <a:srgbClr val="000000"/>
                </a:solidFill>
              </a:rPr>
              <a:t>reaction.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solidFill>
                  <a:srgbClr val="000000"/>
                </a:solidFill>
              </a:rPr>
              <a:t>moderate allergic reaction.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The designation is mild or severe</a:t>
            </a:r>
            <a:r>
              <a:rPr lang="en-US" altLang="en-US" b="1" dirty="0">
                <a:solidFill>
                  <a:srgbClr val="F37021"/>
                </a:solidFill>
              </a:rPr>
              <a:t> </a:t>
            </a:r>
            <a:r>
              <a:rPr lang="en-US" altLang="en-US" dirty="0">
                <a:solidFill>
                  <a:srgbClr val="F37021"/>
                </a:solidFill>
              </a:rPr>
              <a:t>reaction (anaphylaxis)</a:t>
            </a:r>
            <a:r>
              <a:rPr lang="en-US" altLang="en-US" dirty="0">
                <a:solidFill>
                  <a:srgbClr val="F37021"/>
                </a:solidFill>
                <a:ea typeface="MS PGothic" charset="-128"/>
              </a:rPr>
              <a:t>—</a:t>
            </a:r>
            <a:r>
              <a:rPr lang="en-US" altLang="en-US" dirty="0">
                <a:solidFill>
                  <a:srgbClr val="F37021"/>
                </a:solidFill>
              </a:rPr>
              <a:t>not moderate.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nSpc>
                <a:spcPct val="85000"/>
              </a:lnSpc>
            </a:pPr>
            <a:r>
              <a:rPr lang="en-US" altLang="en-US" dirty="0"/>
              <a:t>Review</a:t>
            </a:r>
          </a:p>
        </p:txBody>
      </p:sp>
      <p:sp>
        <p:nvSpPr>
          <p:cNvPr id="73731"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solidFill>
                  <a:srgbClr val="000000"/>
                </a:solidFill>
              </a:rPr>
              <a:t>What is a wheal?</a:t>
            </a:r>
          </a:p>
          <a:p>
            <a:pPr marL="1016000" lvl="1" indent="-444500">
              <a:spcBef>
                <a:spcPct val="35000"/>
              </a:spcBef>
              <a:buFontTx/>
              <a:buAutoNum type="alphaUcPeriod"/>
            </a:pPr>
            <a:r>
              <a:rPr lang="en-US" altLang="en-US" dirty="0">
                <a:solidFill>
                  <a:srgbClr val="000000"/>
                </a:solidFill>
              </a:rPr>
              <a:t>A raised, swollen, well-defined area on the skin</a:t>
            </a:r>
          </a:p>
          <a:p>
            <a:pPr marL="1016000" lvl="1" indent="-444500">
              <a:spcBef>
                <a:spcPct val="35000"/>
              </a:spcBef>
              <a:buFontTx/>
              <a:buAutoNum type="alphaUcPeriod"/>
            </a:pPr>
            <a:r>
              <a:rPr lang="en-US" altLang="en-US" dirty="0">
                <a:solidFill>
                  <a:srgbClr val="000000"/>
                </a:solidFill>
              </a:rPr>
              <a:t>An area of localized swelling involving the lips, tongue, and larynx</a:t>
            </a:r>
          </a:p>
          <a:p>
            <a:pPr marL="1016000" lvl="1" indent="-444500">
              <a:spcBef>
                <a:spcPct val="35000"/>
              </a:spcBef>
              <a:buFontTx/>
              <a:buAutoNum type="alphaUcPeriod"/>
            </a:pPr>
            <a:r>
              <a:rPr lang="en-US" altLang="en-US" dirty="0">
                <a:solidFill>
                  <a:srgbClr val="000000"/>
                </a:solidFill>
              </a:rPr>
              <a:t>Generalized itching or burning that appears as multiple, small, raised areas on the skin</a:t>
            </a:r>
          </a:p>
          <a:p>
            <a:pPr marL="1016000" lvl="1" indent="-444500">
              <a:buFontTx/>
              <a:buAutoNum type="alphaUcPeriod"/>
            </a:pPr>
            <a:r>
              <a:rPr lang="en-US" altLang="en-US" dirty="0">
                <a:solidFill>
                  <a:srgbClr val="000000"/>
                </a:solidFill>
              </a:rPr>
              <a:t>An exaggerated immune response to any substance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nSpc>
                <a:spcPct val="85000"/>
              </a:lnSpc>
            </a:pPr>
            <a:r>
              <a:rPr lang="en-US" altLang="en-US" dirty="0"/>
              <a:t>Review</a:t>
            </a:r>
          </a:p>
        </p:txBody>
      </p:sp>
      <p:sp>
        <p:nvSpPr>
          <p:cNvPr id="74755" name="Rectangle 3"/>
          <p:cNvSpPr>
            <a:spLocks noGrp="1" noChangeArrowheads="1"/>
          </p:cNvSpPr>
          <p:nvPr>
            <p:ph type="body" idx="1"/>
          </p:nvPr>
        </p:nvSpPr>
        <p:spPr/>
        <p:txBody>
          <a:bodyPr rIns="228600"/>
          <a:lstStyle/>
          <a:p>
            <a:pPr marL="0" indent="0">
              <a:buFontTx/>
              <a:buNone/>
            </a:pPr>
            <a:r>
              <a:rPr lang="en-US" altLang="en-US" b="1" dirty="0">
                <a:solidFill>
                  <a:srgbClr val="000000"/>
                </a:solidFill>
              </a:rPr>
              <a:t>Answer: </a:t>
            </a:r>
            <a:r>
              <a:rPr lang="en-US" altLang="en-US" b="1" dirty="0">
                <a:solidFill>
                  <a:srgbClr val="FF6600"/>
                </a:solidFill>
              </a:rPr>
              <a:t>A</a:t>
            </a:r>
          </a:p>
          <a:p>
            <a:pPr marL="0" indent="0">
              <a:spcBef>
                <a:spcPct val="35000"/>
              </a:spcBef>
              <a:buFontTx/>
              <a:buNone/>
            </a:pPr>
            <a:r>
              <a:rPr lang="en-US" altLang="en-US" b="1" dirty="0">
                <a:solidFill>
                  <a:srgbClr val="000000"/>
                </a:solidFill>
              </a:rPr>
              <a:t>Rationale: </a:t>
            </a:r>
            <a:r>
              <a:rPr lang="en-US" altLang="en-US" dirty="0">
                <a:solidFill>
                  <a:srgbClr val="000000"/>
                </a:solidFill>
              </a:rPr>
              <a:t>Insect stings and bites can cause a wheal, which is a raised, swollen, well-defined area on the skin. There is no specific treatment for these injuries, although applying ice sometimes makes them less irritating.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5779"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solidFill>
                  <a:srgbClr val="000000"/>
                </a:solidFill>
              </a:rPr>
              <a:t>What is a wheal?</a:t>
            </a:r>
          </a:p>
          <a:p>
            <a:pPr marL="1016000" lvl="1" indent="-444500">
              <a:spcBef>
                <a:spcPct val="35000"/>
              </a:spcBef>
              <a:buFontTx/>
              <a:buAutoNum type="alphaUcPeriod"/>
            </a:pPr>
            <a:r>
              <a:rPr lang="en-US" altLang="en-US" dirty="0">
                <a:solidFill>
                  <a:srgbClr val="000000"/>
                </a:solidFill>
              </a:rPr>
              <a:t>A raised, swollen, well-defined area on the skin</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Correct answer</a:t>
            </a:r>
          </a:p>
          <a:p>
            <a:pPr marL="1016000" lvl="1" indent="-444500">
              <a:spcBef>
                <a:spcPct val="35000"/>
              </a:spcBef>
              <a:buFontTx/>
              <a:buAutoNum type="alphaUcPeriod"/>
            </a:pPr>
            <a:r>
              <a:rPr lang="en-US" altLang="en-US" dirty="0">
                <a:solidFill>
                  <a:srgbClr val="000000"/>
                </a:solidFill>
              </a:rPr>
              <a:t>An area of localized swelling involving the lips, tongue, and larynx</a:t>
            </a:r>
            <a:br>
              <a:rPr lang="en-US" altLang="en-US" dirty="0">
                <a:solidFill>
                  <a:srgbClr val="000000"/>
                </a:solidFill>
              </a:rPr>
            </a:br>
            <a:r>
              <a:rPr lang="en-US" altLang="en-US" sz="2000" b="1" dirty="0">
                <a:solidFill>
                  <a:srgbClr val="000000"/>
                </a:solidFill>
              </a:rPr>
              <a:t>Rationale: </a:t>
            </a:r>
            <a:r>
              <a:rPr lang="en-US" altLang="en-US" sz="2000" dirty="0">
                <a:solidFill>
                  <a:srgbClr val="F37021"/>
                </a:solidFill>
              </a:rPr>
              <a:t>This is the definition of angioedema.</a:t>
            </a:r>
          </a:p>
          <a:p>
            <a:pPr marL="1016000" lvl="1" indent="-444500">
              <a:spcBef>
                <a:spcPct val="35000"/>
              </a:spcBef>
              <a:buFontTx/>
              <a:buAutoNum type="alphaUcPeriod" startAt="3"/>
            </a:pPr>
            <a:r>
              <a:rPr lang="en-US" altLang="en-US" dirty="0">
                <a:solidFill>
                  <a:srgbClr val="000000"/>
                </a:solidFill>
              </a:rPr>
              <a:t>Generalized itching or burning that appears as multiple, small, raised areas on the skin</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This is the definition of urticaria.</a:t>
            </a:r>
          </a:p>
          <a:p>
            <a:pPr marL="1016000" lvl="1" indent="-444500">
              <a:buFontTx/>
              <a:buAutoNum type="alphaUcPeriod" startAt="3"/>
            </a:pPr>
            <a:r>
              <a:rPr lang="en-US" altLang="en-US" dirty="0">
                <a:solidFill>
                  <a:srgbClr val="000000"/>
                </a:solidFill>
              </a:rPr>
              <a:t>An exaggerated immune response to any substance</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This is the definition of an allergic reaction.</a:t>
            </a:r>
          </a:p>
          <a:p>
            <a:pPr marL="914400" lvl="2" indent="0">
              <a:spcBef>
                <a:spcPct val="35000"/>
              </a:spcBef>
              <a:buFontTx/>
              <a:buNone/>
            </a:pPr>
            <a:endParaRPr lang="en-US" altLang="en-US" dirty="0">
              <a:solidFill>
                <a:srgbClr val="F3702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p:txBody>
          <a:bodyPr/>
          <a:lstStyle/>
          <a:p>
            <a:pPr>
              <a:lnSpc>
                <a:spcPct val="85000"/>
              </a:lnSpc>
            </a:pPr>
            <a:r>
              <a:rPr lang="en-US" altLang="en-US" dirty="0"/>
              <a:t>Review</a:t>
            </a:r>
          </a:p>
        </p:txBody>
      </p:sp>
      <p:sp>
        <p:nvSpPr>
          <p:cNvPr id="77827" name="Rectangle 1027"/>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solidFill>
                  <a:srgbClr val="000000"/>
                </a:solidFill>
              </a:rPr>
              <a:t>You are treating a woman who was stung numerous times by hornets. On assessment, you note that some of the stingers are still embedded in her skin. You should:</a:t>
            </a:r>
          </a:p>
          <a:p>
            <a:pPr marL="1016000" lvl="1" indent="-444500">
              <a:spcBef>
                <a:spcPct val="35000"/>
              </a:spcBef>
              <a:buFontTx/>
              <a:buAutoNum type="alphaUcPeriod"/>
            </a:pPr>
            <a:r>
              <a:rPr lang="en-US" altLang="en-US" dirty="0">
                <a:solidFill>
                  <a:srgbClr val="000000"/>
                </a:solidFill>
              </a:rPr>
              <a:t>leave the stingers in place. </a:t>
            </a:r>
          </a:p>
          <a:p>
            <a:pPr marL="1016000" lvl="1" indent="-444500">
              <a:spcBef>
                <a:spcPct val="35000"/>
              </a:spcBef>
              <a:buFontTx/>
              <a:buAutoNum type="alphaUcPeriod"/>
            </a:pPr>
            <a:r>
              <a:rPr lang="en-US" altLang="en-US" dirty="0">
                <a:solidFill>
                  <a:srgbClr val="000000"/>
                </a:solidFill>
              </a:rPr>
              <a:t>scrape the stingers from her skin.</a:t>
            </a:r>
          </a:p>
          <a:p>
            <a:pPr marL="1016000" lvl="1" indent="-444500">
              <a:spcBef>
                <a:spcPct val="35000"/>
              </a:spcBef>
              <a:buFontTx/>
              <a:buAutoNum type="alphaUcPeriod"/>
            </a:pPr>
            <a:r>
              <a:rPr lang="en-US" altLang="en-US" dirty="0">
                <a:solidFill>
                  <a:srgbClr val="000000"/>
                </a:solidFill>
              </a:rPr>
              <a:t>pull the stingers out with tweezers. </a:t>
            </a:r>
          </a:p>
          <a:p>
            <a:pPr marL="1016000" lvl="1" indent="-444500">
              <a:spcBef>
                <a:spcPct val="35000"/>
              </a:spcBef>
              <a:buFontTx/>
              <a:buAutoNum type="alphaUcPeriod"/>
            </a:pPr>
            <a:r>
              <a:rPr lang="en-US" altLang="en-US" dirty="0">
                <a:solidFill>
                  <a:srgbClr val="000000"/>
                </a:solidFill>
              </a:rPr>
              <a:t>cover the stings with tight dressings.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nSpc>
                <a:spcPct val="85000"/>
              </a:lnSpc>
            </a:pPr>
            <a:r>
              <a:rPr lang="en-US" altLang="en-US" dirty="0"/>
              <a:t>Review</a:t>
            </a:r>
          </a:p>
        </p:txBody>
      </p:sp>
      <p:sp>
        <p:nvSpPr>
          <p:cNvPr id="78851"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B</a:t>
            </a:r>
          </a:p>
          <a:p>
            <a:pPr marL="0" indent="0">
              <a:spcBef>
                <a:spcPct val="35000"/>
              </a:spcBef>
              <a:buFontTx/>
              <a:buNone/>
            </a:pPr>
            <a:r>
              <a:rPr lang="en-US" altLang="en-US" b="1" dirty="0">
                <a:solidFill>
                  <a:srgbClr val="000000"/>
                </a:solidFill>
              </a:rPr>
              <a:t>Rationale: </a:t>
            </a:r>
            <a:r>
              <a:rPr lang="en-US" altLang="en-US" dirty="0">
                <a:solidFill>
                  <a:srgbClr val="000000"/>
                </a:solidFill>
              </a:rPr>
              <a:t>Because of the venom left in the sac located at the end of the stinger, you should not grab the stingers in an attempt to remove them. Instead, scrape them off with a rigid object such as a credit card.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79875"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solidFill>
                  <a:srgbClr val="000000"/>
                </a:solidFill>
              </a:rPr>
              <a:t>You are treating a woman who was stung numerous times by hornets. On assessment, you note that some of the stingers are still embedded in her skin. You should:</a:t>
            </a:r>
          </a:p>
          <a:p>
            <a:pPr marL="1016000" lvl="1" indent="-444500">
              <a:spcBef>
                <a:spcPct val="15000"/>
              </a:spcBef>
              <a:buFontTx/>
              <a:buAutoNum type="alphaUcPeriod"/>
            </a:pPr>
            <a:r>
              <a:rPr lang="en-US" altLang="en-US" dirty="0">
                <a:solidFill>
                  <a:srgbClr val="000000"/>
                </a:solidFill>
              </a:rPr>
              <a:t>leave the stingers in place. </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A stinger will continue to inject venom even when the stinger is no longer attached to the insect.</a:t>
            </a:r>
          </a:p>
          <a:p>
            <a:pPr marL="1016000" lvl="1" indent="-444500">
              <a:spcBef>
                <a:spcPct val="15000"/>
              </a:spcBef>
              <a:buFontTx/>
              <a:buAutoNum type="alphaUcPeriod"/>
            </a:pPr>
            <a:r>
              <a:rPr lang="en-US" altLang="en-US" dirty="0">
                <a:solidFill>
                  <a:srgbClr val="000000"/>
                </a:solidFill>
              </a:rPr>
              <a:t>scrape the stingers from her skin.</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Correct answer</a:t>
            </a:r>
          </a:p>
          <a:p>
            <a:pPr marL="1016000" lvl="1" indent="-444500">
              <a:spcBef>
                <a:spcPct val="15000"/>
              </a:spcBef>
              <a:buFontTx/>
              <a:buAutoNum type="alphaUcPeriod" startAt="3"/>
            </a:pPr>
            <a:r>
              <a:rPr lang="en-US" altLang="en-US" dirty="0">
                <a:solidFill>
                  <a:srgbClr val="000000"/>
                </a:solidFill>
              </a:rPr>
              <a:t>pull the stingers out with tweezers.</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Using tweezers may squeeze more venom into the patient.</a:t>
            </a:r>
          </a:p>
          <a:p>
            <a:pPr marL="1016000" lvl="1" indent="-444500">
              <a:spcBef>
                <a:spcPct val="15000"/>
              </a:spcBef>
              <a:buFontTx/>
              <a:buAutoNum type="alphaUcPeriod" startAt="3"/>
            </a:pPr>
            <a:r>
              <a:rPr lang="en-US" altLang="en-US" dirty="0">
                <a:solidFill>
                  <a:srgbClr val="000000"/>
                </a:solidFill>
              </a:rPr>
              <a:t>cover the stings with tight dressings.</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Remove the stingers</a:t>
            </a:r>
            <a:r>
              <a:rPr lang="en-US" altLang="en-US" dirty="0">
                <a:solidFill>
                  <a:srgbClr val="F37021"/>
                </a:solidFill>
                <a:ea typeface="MS PGothic" charset="-128"/>
              </a:rPr>
              <a:t>—</a:t>
            </a:r>
            <a:r>
              <a:rPr lang="en-US" altLang="en-US" dirty="0">
                <a:solidFill>
                  <a:srgbClr val="F37021"/>
                </a:solidFill>
              </a:rPr>
              <a:t>do not leave them in place.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nSpc>
                <a:spcPct val="85000"/>
              </a:lnSpc>
            </a:pPr>
            <a:r>
              <a:rPr lang="en-US" altLang="en-US" dirty="0"/>
              <a:t>Review</a:t>
            </a:r>
          </a:p>
        </p:txBody>
      </p:sp>
      <p:sp>
        <p:nvSpPr>
          <p:cNvPr id="81923"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200" dirty="0">
                <a:solidFill>
                  <a:srgbClr val="000000"/>
                </a:solidFill>
              </a:rPr>
              <a:t>A young male is experiencing signs and symptoms of anaphylactic shock after being stung by a scorpion. His level of consciousness is diminished, his breathing is severely labored, you can hear inspiratory stridor, and his face is cyanotic. The patient has a prescribed epinephrine auto-injector. What should you do first?</a:t>
            </a:r>
          </a:p>
          <a:p>
            <a:pPr marL="1016000" lvl="1" indent="-444500">
              <a:spcBef>
                <a:spcPct val="35000"/>
              </a:spcBef>
              <a:buFontTx/>
              <a:buAutoNum type="alphaUcPeriod"/>
            </a:pPr>
            <a:r>
              <a:rPr lang="en-US" altLang="en-US" sz="2200" dirty="0">
                <a:solidFill>
                  <a:srgbClr val="000000"/>
                </a:solidFill>
              </a:rPr>
              <a:t>Assist him in administering his epinephrine.</a:t>
            </a:r>
          </a:p>
          <a:p>
            <a:pPr marL="1016000" lvl="1" indent="-444500">
              <a:spcBef>
                <a:spcPct val="35000"/>
              </a:spcBef>
              <a:buFontTx/>
              <a:buAutoNum type="alphaUcPeriod"/>
            </a:pPr>
            <a:r>
              <a:rPr lang="en-US" altLang="en-US" sz="2200" dirty="0">
                <a:solidFill>
                  <a:srgbClr val="000000"/>
                </a:solidFill>
              </a:rPr>
              <a:t>Apply high-flow oxygen via nonrebreathing mask.</a:t>
            </a:r>
          </a:p>
          <a:p>
            <a:pPr marL="1016000" lvl="1" indent="-444500">
              <a:spcBef>
                <a:spcPct val="35000"/>
              </a:spcBef>
              <a:buFontTx/>
              <a:buAutoNum type="alphaUcPeriod"/>
            </a:pPr>
            <a:r>
              <a:rPr lang="en-US" altLang="en-US" sz="2200" dirty="0">
                <a:solidFill>
                  <a:srgbClr val="000000"/>
                </a:solidFill>
              </a:rPr>
              <a:t>Provide ventilatory assistance with a bag-mask device. </a:t>
            </a:r>
          </a:p>
          <a:p>
            <a:pPr marL="1016000" lvl="1" indent="-444500">
              <a:spcBef>
                <a:spcPct val="35000"/>
              </a:spcBef>
              <a:buFontTx/>
              <a:buAutoNum type="alphaUcPeriod"/>
            </a:pPr>
            <a:r>
              <a:rPr lang="en-US" altLang="en-US" sz="2200" dirty="0">
                <a:solidFill>
                  <a:srgbClr val="000000"/>
                </a:solidFill>
              </a:rPr>
              <a:t>Elevate his legs and cover him with a warm blanket.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nSpc>
                <a:spcPct val="85000"/>
              </a:lnSpc>
            </a:pPr>
            <a:r>
              <a:rPr lang="en-US" altLang="en-US" dirty="0"/>
              <a:t>Review</a:t>
            </a:r>
          </a:p>
        </p:txBody>
      </p:sp>
      <p:sp>
        <p:nvSpPr>
          <p:cNvPr id="82947"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C</a:t>
            </a:r>
          </a:p>
          <a:p>
            <a:pPr marL="0" indent="0">
              <a:spcBef>
                <a:spcPct val="35000"/>
              </a:spcBef>
              <a:buFontTx/>
              <a:buNone/>
            </a:pPr>
            <a:r>
              <a:rPr lang="en-US" altLang="en-US" b="1" dirty="0">
                <a:solidFill>
                  <a:srgbClr val="000000"/>
                </a:solidFill>
              </a:rPr>
              <a:t>Rationale: </a:t>
            </a:r>
            <a:r>
              <a:rPr lang="en-US" altLang="en-US" dirty="0">
                <a:solidFill>
                  <a:srgbClr val="000000"/>
                </a:solidFill>
              </a:rPr>
              <a:t>The patient is not breathing adequately, as noted by his decreased level of consciousness, severely labored breathing, inspiratory stridor, and cyanosis. Therefore, you should first assist his ventilations with a bag-mask device. He clearly requires epinephrine, but not before restoring adequate breathing first. Regardless of the situation, a patient’s airway must be patent and his or her breathing must remain adequate at all times.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nSpc>
                <a:spcPct val="85000"/>
              </a:lnSpc>
            </a:pPr>
            <a:r>
              <a:rPr lang="en-US" altLang="en-US" dirty="0"/>
              <a:t>Pathophysiology </a:t>
            </a:r>
            <a:r>
              <a:rPr lang="en-US" altLang="en-US" sz="2000" b="0" dirty="0"/>
              <a:t>(1 of 6)</a:t>
            </a:r>
          </a:p>
        </p:txBody>
      </p:sp>
      <p:sp>
        <p:nvSpPr>
          <p:cNvPr id="12291" name="Content Placeholder 2"/>
          <p:cNvSpPr>
            <a:spLocks noGrp="1"/>
          </p:cNvSpPr>
          <p:nvPr>
            <p:ph type="body" idx="1"/>
          </p:nvPr>
        </p:nvSpPr>
        <p:spPr/>
        <p:txBody>
          <a:bodyPr rIns="228600"/>
          <a:lstStyle/>
          <a:p>
            <a:pPr>
              <a:spcBef>
                <a:spcPct val="35000"/>
              </a:spcBef>
            </a:pPr>
            <a:r>
              <a:rPr lang="en-US" altLang="en-US" dirty="0"/>
              <a:t>An allergic reaction is an exaggerated immune response to any substance.</a:t>
            </a:r>
          </a:p>
          <a:p>
            <a:pPr>
              <a:spcBef>
                <a:spcPct val="35000"/>
              </a:spcBef>
            </a:pPr>
            <a:r>
              <a:rPr lang="en-US" altLang="en-US" dirty="0"/>
              <a:t>Not caused directly by an outside stimulus</a:t>
            </a:r>
          </a:p>
          <a:p>
            <a:pPr>
              <a:spcBef>
                <a:spcPct val="35000"/>
              </a:spcBef>
            </a:pPr>
            <a:r>
              <a:rPr lang="en-US" altLang="en-US" dirty="0"/>
              <a:t>Caused by the body’s immune system</a:t>
            </a:r>
          </a:p>
          <a:p>
            <a:pPr lvl="1">
              <a:spcBef>
                <a:spcPct val="35000"/>
              </a:spcBef>
            </a:pPr>
            <a:r>
              <a:rPr lang="en-US" altLang="en-US" dirty="0"/>
              <a:t>Releases chemicals to combat stimulus</a:t>
            </a:r>
          </a:p>
          <a:p>
            <a:pPr lvl="1">
              <a:spcBef>
                <a:spcPct val="35000"/>
              </a:spcBef>
            </a:pPr>
            <a:r>
              <a:rPr lang="en-US" altLang="en-US" dirty="0"/>
              <a:t>Includes histamines and leukotrienes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(1 of 2)</a:t>
            </a:r>
          </a:p>
        </p:txBody>
      </p:sp>
      <p:sp>
        <p:nvSpPr>
          <p:cNvPr id="83971"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200" dirty="0">
                <a:solidFill>
                  <a:srgbClr val="000000"/>
                </a:solidFill>
              </a:rPr>
              <a:t>A young male is experiencing signs and symptoms of anaphylactic shock after being stung by a scorpion. His level of consciousness is diminished, his breathing is severely labored, you can hear inspiratory stridor, and his face is cyanotic. The patient has a prescribed epinephrine auto-injector. What should you do first?</a:t>
            </a:r>
          </a:p>
          <a:p>
            <a:pPr marL="1016000" lvl="1" indent="-444500">
              <a:spcBef>
                <a:spcPct val="35000"/>
              </a:spcBef>
              <a:buFontTx/>
              <a:buAutoNum type="alphaUcPeriod"/>
            </a:pPr>
            <a:r>
              <a:rPr lang="en-US" altLang="en-US" sz="2200" dirty="0">
                <a:solidFill>
                  <a:srgbClr val="000000"/>
                </a:solidFill>
              </a:rPr>
              <a:t>Assist him in administering his epinephrine.</a:t>
            </a:r>
            <a:br>
              <a:rPr lang="en-US" altLang="en-US" sz="2200" dirty="0">
                <a:solidFill>
                  <a:srgbClr val="000000"/>
                </a:solidFill>
              </a:rPr>
            </a:br>
            <a:r>
              <a:rPr lang="en-US" altLang="en-US" sz="2200" b="1" dirty="0">
                <a:solidFill>
                  <a:srgbClr val="000000"/>
                </a:solidFill>
              </a:rPr>
              <a:t>Rationale: </a:t>
            </a:r>
            <a:r>
              <a:rPr lang="en-US" altLang="en-US" sz="2200" dirty="0">
                <a:solidFill>
                  <a:srgbClr val="FF6600"/>
                </a:solidFill>
              </a:rPr>
              <a:t>This is part of the treatment, but only after his breathing has been addressed.</a:t>
            </a:r>
          </a:p>
          <a:p>
            <a:pPr marL="1016000" lvl="1" indent="-444500">
              <a:spcBef>
                <a:spcPct val="35000"/>
              </a:spcBef>
              <a:buFontTx/>
              <a:buAutoNum type="alphaUcPeriod"/>
            </a:pPr>
            <a:r>
              <a:rPr lang="en-US" altLang="en-US" sz="2200" dirty="0">
                <a:solidFill>
                  <a:srgbClr val="000000"/>
                </a:solidFill>
              </a:rPr>
              <a:t>Apply high-flow oxygen via nonrebreathing mask.</a:t>
            </a:r>
            <a:br>
              <a:rPr lang="en-US" altLang="en-US" sz="2200" dirty="0">
                <a:solidFill>
                  <a:srgbClr val="000000"/>
                </a:solidFill>
              </a:rPr>
            </a:br>
            <a:r>
              <a:rPr lang="en-US" altLang="en-US" sz="2200" b="1" dirty="0">
                <a:solidFill>
                  <a:srgbClr val="000000"/>
                </a:solidFill>
              </a:rPr>
              <a:t>Rationale: </a:t>
            </a:r>
            <a:r>
              <a:rPr lang="en-US" altLang="en-US" sz="2200" dirty="0">
                <a:solidFill>
                  <a:srgbClr val="F37021"/>
                </a:solidFill>
              </a:rPr>
              <a:t>Respirations need assistance due to labored breathing and a diminished level of consciousness.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a:lnSpc>
                <a:spcPct val="85000"/>
              </a:lnSpc>
            </a:pPr>
            <a:r>
              <a:rPr lang="en-US" altLang="en-US" dirty="0"/>
              <a:t>Review </a:t>
            </a:r>
            <a:r>
              <a:rPr lang="en-US" altLang="en-US" sz="2000" b="0" dirty="0"/>
              <a:t>(2 of 2)</a:t>
            </a:r>
          </a:p>
        </p:txBody>
      </p:sp>
      <p:sp>
        <p:nvSpPr>
          <p:cNvPr id="8499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sz="2200" dirty="0">
                <a:solidFill>
                  <a:srgbClr val="000000"/>
                </a:solidFill>
              </a:rPr>
              <a:t>A young male is experiencing signs and symptoms of anaphylactic shock after being stung by a scorpion. His level of consciousness is diminished, his breathing is severely labored, you can hear inspiratory stridor, and his face is cyanotic. The patient has a prescribed epinephrine auto-injector. What should you do first?</a:t>
            </a:r>
          </a:p>
          <a:p>
            <a:pPr marL="1016000" lvl="1" indent="-444500">
              <a:spcBef>
                <a:spcPct val="30000"/>
              </a:spcBef>
              <a:buFontTx/>
              <a:buAutoNum type="alphaUcPeriod" startAt="3"/>
            </a:pPr>
            <a:r>
              <a:rPr lang="en-US" altLang="en-US" sz="2200" dirty="0">
                <a:solidFill>
                  <a:srgbClr val="000000"/>
                </a:solidFill>
              </a:rPr>
              <a:t>Provide ventilatory assistance with a bag-mask device. </a:t>
            </a:r>
            <a:br>
              <a:rPr lang="en-US" altLang="en-US" sz="2200" dirty="0">
                <a:solidFill>
                  <a:srgbClr val="000000"/>
                </a:solidFill>
              </a:rPr>
            </a:br>
            <a:r>
              <a:rPr lang="en-US" altLang="en-US" sz="2200" b="1" dirty="0">
                <a:solidFill>
                  <a:srgbClr val="000000"/>
                </a:solidFill>
              </a:rPr>
              <a:t>Rationale: </a:t>
            </a:r>
            <a:r>
              <a:rPr lang="en-US" altLang="en-US" sz="2200" dirty="0">
                <a:solidFill>
                  <a:srgbClr val="FF6600"/>
                </a:solidFill>
              </a:rPr>
              <a:t>Correct answer</a:t>
            </a:r>
          </a:p>
          <a:p>
            <a:pPr marL="1016000" lvl="1" indent="-444500">
              <a:spcBef>
                <a:spcPct val="30000"/>
              </a:spcBef>
              <a:buFontTx/>
              <a:buAutoNum type="alphaUcPeriod" startAt="3"/>
            </a:pPr>
            <a:r>
              <a:rPr lang="en-US" altLang="en-US" sz="2200" dirty="0">
                <a:solidFill>
                  <a:srgbClr val="000000"/>
                </a:solidFill>
              </a:rPr>
              <a:t>Elevate his legs and cover him with a warm blanket. </a:t>
            </a:r>
            <a:br>
              <a:rPr lang="en-US" altLang="en-US" sz="2200" dirty="0">
                <a:solidFill>
                  <a:srgbClr val="000000"/>
                </a:solidFill>
              </a:rPr>
            </a:br>
            <a:r>
              <a:rPr lang="en-US" altLang="en-US" sz="2200" b="1" dirty="0">
                <a:solidFill>
                  <a:srgbClr val="000000"/>
                </a:solidFill>
              </a:rPr>
              <a:t>Rationale: </a:t>
            </a:r>
            <a:r>
              <a:rPr lang="en-US" altLang="en-US" sz="2200" dirty="0">
                <a:solidFill>
                  <a:srgbClr val="F37021"/>
                </a:solidFill>
              </a:rPr>
              <a:t>You should treat for shock, but breathing is the first priority.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a:lnSpc>
                <a:spcPct val="85000"/>
              </a:lnSpc>
            </a:pPr>
            <a:r>
              <a:rPr lang="en-US" altLang="en-US" dirty="0"/>
              <a:t>Review</a:t>
            </a:r>
          </a:p>
        </p:txBody>
      </p:sp>
      <p:sp>
        <p:nvSpPr>
          <p:cNvPr id="86019"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solidFill>
                  <a:srgbClr val="000000"/>
                </a:solidFill>
              </a:rPr>
              <a:t>The MOST reliable indicator of upper airway swelling during a severe allergic reaction is: </a:t>
            </a:r>
          </a:p>
          <a:p>
            <a:pPr marL="1016000" lvl="1" indent="-444500">
              <a:spcBef>
                <a:spcPct val="35000"/>
              </a:spcBef>
              <a:buFontTx/>
              <a:buAutoNum type="alphaUcPeriod"/>
            </a:pPr>
            <a:r>
              <a:rPr lang="en-US" altLang="en-US" dirty="0">
                <a:solidFill>
                  <a:srgbClr val="000000"/>
                </a:solidFill>
              </a:rPr>
              <a:t>stridor. </a:t>
            </a:r>
          </a:p>
          <a:p>
            <a:pPr marL="1016000" lvl="1" indent="-444500">
              <a:spcBef>
                <a:spcPct val="35000"/>
              </a:spcBef>
              <a:buFontTx/>
              <a:buAutoNum type="alphaUcPeriod"/>
            </a:pPr>
            <a:r>
              <a:rPr lang="en-US" altLang="en-US" dirty="0">
                <a:solidFill>
                  <a:srgbClr val="000000"/>
                </a:solidFill>
              </a:rPr>
              <a:t>anxiety.</a:t>
            </a:r>
          </a:p>
          <a:p>
            <a:pPr marL="1016000" lvl="1" indent="-444500">
              <a:spcBef>
                <a:spcPct val="35000"/>
              </a:spcBef>
              <a:buFontTx/>
              <a:buAutoNum type="alphaUcPeriod"/>
            </a:pPr>
            <a:r>
              <a:rPr lang="en-US" altLang="en-US" dirty="0">
                <a:solidFill>
                  <a:srgbClr val="000000"/>
                </a:solidFill>
              </a:rPr>
              <a:t>cyanosis. </a:t>
            </a:r>
          </a:p>
          <a:p>
            <a:pPr marL="1016000" lvl="1" indent="-444500">
              <a:spcBef>
                <a:spcPct val="35000"/>
              </a:spcBef>
              <a:buFontTx/>
              <a:buAutoNum type="alphaUcPeriod"/>
            </a:pPr>
            <a:r>
              <a:rPr lang="en-US" altLang="en-US" dirty="0">
                <a:solidFill>
                  <a:srgbClr val="000000"/>
                </a:solidFill>
              </a:rPr>
              <a:t>wheezing.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nSpc>
                <a:spcPct val="85000"/>
              </a:lnSpc>
            </a:pPr>
            <a:r>
              <a:rPr lang="en-US" altLang="en-US" dirty="0"/>
              <a:t>Review</a:t>
            </a:r>
          </a:p>
        </p:txBody>
      </p:sp>
      <p:sp>
        <p:nvSpPr>
          <p:cNvPr id="87043"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A</a:t>
            </a:r>
          </a:p>
          <a:p>
            <a:pPr marL="0" indent="0">
              <a:spcBef>
                <a:spcPct val="35000"/>
              </a:spcBef>
              <a:buFontTx/>
              <a:buNone/>
            </a:pPr>
            <a:r>
              <a:rPr lang="en-US" altLang="en-US" b="1" dirty="0">
                <a:solidFill>
                  <a:srgbClr val="000000"/>
                </a:solidFill>
              </a:rPr>
              <a:t>Rationale: </a:t>
            </a:r>
            <a:r>
              <a:rPr lang="en-US" altLang="en-US" dirty="0">
                <a:solidFill>
                  <a:srgbClr val="000000"/>
                </a:solidFill>
              </a:rPr>
              <a:t>Stridor is a high-pitched sound that is most often heard during inhalation. It indicates swelling of the upper airway. Wheezing, a whistling sound, is caused by narrowed bronchioles; it indicates narrowing or swelling of the lower airway. Anxiety and cyanosis can occur from a variety of causes; they are not exclusive to airway swelling.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88067"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solidFill>
                  <a:srgbClr val="000000"/>
                </a:solidFill>
              </a:rPr>
              <a:t>The MOST reliable indicator of upper airway swelling during a severe allergic reaction is: </a:t>
            </a:r>
          </a:p>
          <a:p>
            <a:pPr marL="1016000" lvl="1" indent="-444500">
              <a:spcBef>
                <a:spcPct val="35000"/>
              </a:spcBef>
              <a:buFontTx/>
              <a:buAutoNum type="alphaUcPeriod"/>
            </a:pPr>
            <a:r>
              <a:rPr lang="en-US" altLang="en-US" dirty="0">
                <a:solidFill>
                  <a:srgbClr val="000000"/>
                </a:solidFill>
              </a:rPr>
              <a:t>stridor. </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Correct answer</a:t>
            </a:r>
          </a:p>
          <a:p>
            <a:pPr marL="1016000" lvl="1" indent="-444500">
              <a:spcBef>
                <a:spcPct val="35000"/>
              </a:spcBef>
              <a:buFontTx/>
              <a:buAutoNum type="alphaUcPeriod"/>
            </a:pPr>
            <a:r>
              <a:rPr lang="en-US" altLang="en-US" dirty="0">
                <a:solidFill>
                  <a:srgbClr val="000000"/>
                </a:solidFill>
              </a:rPr>
              <a:t>anxiety.</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This is typically a symptom of hypoxia or decreased oxygenation to the brain.</a:t>
            </a:r>
          </a:p>
          <a:p>
            <a:pPr marL="1016000" lvl="1" indent="-444500">
              <a:spcBef>
                <a:spcPct val="35000"/>
              </a:spcBef>
              <a:buFontTx/>
              <a:buAutoNum type="alphaUcPeriod" startAt="3"/>
            </a:pPr>
            <a:r>
              <a:rPr lang="en-US" altLang="en-US" dirty="0">
                <a:solidFill>
                  <a:srgbClr val="000000"/>
                </a:solidFill>
              </a:rPr>
              <a:t>cyanosis. </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This is a sign of hypoxia and inadequate tissue perfusion.</a:t>
            </a:r>
          </a:p>
          <a:p>
            <a:pPr marL="1016000" lvl="1" indent="-444500">
              <a:spcBef>
                <a:spcPct val="35000"/>
              </a:spcBef>
              <a:buFontTx/>
              <a:buAutoNum type="alphaUcPeriod" startAt="3"/>
            </a:pPr>
            <a:r>
              <a:rPr lang="en-US" altLang="en-US" dirty="0">
                <a:solidFill>
                  <a:srgbClr val="000000"/>
                </a:solidFill>
              </a:rPr>
              <a:t>wheezing. </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This is a sign of lower airway constriction or narrowing.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a:lnSpc>
                <a:spcPct val="85000"/>
              </a:lnSpc>
            </a:pPr>
            <a:r>
              <a:rPr lang="en-US" altLang="en-US" dirty="0"/>
              <a:t>Review</a:t>
            </a:r>
          </a:p>
        </p:txBody>
      </p:sp>
      <p:sp>
        <p:nvSpPr>
          <p:cNvPr id="90115"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The most common trigger of anaphylaxis is:</a:t>
            </a:r>
          </a:p>
          <a:p>
            <a:pPr marL="1016000" lvl="1" indent="-444500">
              <a:spcBef>
                <a:spcPct val="35000"/>
              </a:spcBef>
              <a:buFontTx/>
              <a:buAutoNum type="alphaUcPeriod"/>
            </a:pPr>
            <a:r>
              <a:rPr lang="en-US" altLang="en-US" dirty="0"/>
              <a:t>plants.</a:t>
            </a:r>
          </a:p>
          <a:p>
            <a:pPr marL="1016000" lvl="1" indent="-444500">
              <a:spcBef>
                <a:spcPct val="35000"/>
              </a:spcBef>
              <a:buFontTx/>
              <a:buAutoNum type="alphaUcPeriod"/>
            </a:pPr>
            <a:r>
              <a:rPr lang="en-US" altLang="en-US" dirty="0"/>
              <a:t>chemicals.</a:t>
            </a:r>
          </a:p>
          <a:p>
            <a:pPr marL="1016000" lvl="1" indent="-444500">
              <a:spcBef>
                <a:spcPct val="35000"/>
              </a:spcBef>
              <a:buFontTx/>
              <a:buAutoNum type="alphaUcPeriod"/>
            </a:pPr>
            <a:r>
              <a:rPr lang="en-US" altLang="en-US" dirty="0"/>
              <a:t>medications.</a:t>
            </a:r>
          </a:p>
          <a:p>
            <a:pPr marL="1016000" lvl="1" indent="-444500">
              <a:spcBef>
                <a:spcPct val="35000"/>
              </a:spcBef>
              <a:buFontTx/>
              <a:buAutoNum type="alphaUcPeriod"/>
            </a:pPr>
            <a:r>
              <a:rPr lang="en-US" altLang="en-US" dirty="0"/>
              <a:t>food.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a:lnSpc>
                <a:spcPct val="85000"/>
              </a:lnSpc>
            </a:pPr>
            <a:r>
              <a:rPr lang="en-US" altLang="en-US" dirty="0"/>
              <a:t>Review</a:t>
            </a:r>
          </a:p>
        </p:txBody>
      </p:sp>
      <p:sp>
        <p:nvSpPr>
          <p:cNvPr id="91139" name="Rectangle 3"/>
          <p:cNvSpPr>
            <a:spLocks noGrp="1" noChangeArrowheads="1"/>
          </p:cNvSpPr>
          <p:nvPr>
            <p:ph type="body" idx="1"/>
          </p:nvPr>
        </p:nvSpPr>
        <p:spPr/>
        <p:txBody>
          <a:bodyPr rIns="228600"/>
          <a:lstStyle/>
          <a:p>
            <a:pPr marL="0" indent="0">
              <a:buFontTx/>
              <a:buNone/>
            </a:pPr>
            <a:r>
              <a:rPr lang="en-US" altLang="en-US" b="1" dirty="0">
                <a:solidFill>
                  <a:srgbClr val="000000"/>
                </a:solidFill>
              </a:rPr>
              <a:t>Answer: </a:t>
            </a:r>
            <a:r>
              <a:rPr lang="en-US" altLang="en-US" b="1" dirty="0">
                <a:solidFill>
                  <a:srgbClr val="FF6600"/>
                </a:solidFill>
              </a:rPr>
              <a:t>D</a:t>
            </a:r>
          </a:p>
          <a:p>
            <a:pPr marL="0" indent="0">
              <a:spcBef>
                <a:spcPct val="35000"/>
              </a:spcBef>
              <a:buFontTx/>
              <a:buNone/>
            </a:pPr>
            <a:r>
              <a:rPr lang="en-US" altLang="en-US" b="1" dirty="0">
                <a:solidFill>
                  <a:srgbClr val="000000"/>
                </a:solidFill>
              </a:rPr>
              <a:t>Rationale: </a:t>
            </a:r>
            <a:r>
              <a:rPr lang="en-US" altLang="en-US" dirty="0">
                <a:solidFill>
                  <a:srgbClr val="000000"/>
                </a:solidFill>
              </a:rPr>
              <a:t>Foods such as shellfish and peanuts are the most common triggers of anaphylaxis. These foods account for 30% of deaths from anaphylaxis, especially in adolescents and young adults.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2163"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solidFill>
                  <a:srgbClr val="000000"/>
                </a:solidFill>
              </a:rPr>
              <a:t>The most common trigger of anaphylaxis is:</a:t>
            </a:r>
          </a:p>
          <a:p>
            <a:pPr marL="1016000" lvl="1" indent="-444500">
              <a:spcBef>
                <a:spcPct val="35000"/>
              </a:spcBef>
              <a:buFontTx/>
              <a:buAutoNum type="alphaUcPeriod"/>
            </a:pPr>
            <a:r>
              <a:rPr lang="en-US" altLang="en-US" dirty="0">
                <a:solidFill>
                  <a:srgbClr val="000000"/>
                </a:solidFill>
              </a:rPr>
              <a:t>plants.</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Although plants can cause a severe anaphylactic reaction, they are a less common trigger compared to food.</a:t>
            </a:r>
          </a:p>
          <a:p>
            <a:pPr marL="1028700" lvl="1" indent="-457200">
              <a:spcBef>
                <a:spcPct val="35000"/>
              </a:spcBef>
              <a:buFont typeface="+mj-lt"/>
              <a:buAutoNum type="alphaUcPeriod" startAt="2"/>
            </a:pPr>
            <a:r>
              <a:rPr lang="en-US" altLang="en-US" dirty="0">
                <a:solidFill>
                  <a:srgbClr val="000000"/>
                </a:solidFill>
              </a:rPr>
              <a:t>chemicals.</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While several chemicals can cause a severe anaphylactic reaction, they do not lead to as many as food.</a:t>
            </a:r>
            <a:r>
              <a:rPr lang="en-US" altLang="en-US" dirty="0">
                <a:solidFill>
                  <a:srgbClr val="000000"/>
                </a:solidFill>
              </a:rPr>
              <a:t> </a:t>
            </a:r>
          </a:p>
          <a:p>
            <a:pPr marL="1016000" lvl="1" indent="-457200">
              <a:spcBef>
                <a:spcPct val="35000"/>
              </a:spcBef>
              <a:buFontTx/>
              <a:buAutoNum type="alphaUcPeriod" startAt="2"/>
            </a:pPr>
            <a:r>
              <a:rPr lang="en-US" altLang="en-US" dirty="0">
                <a:solidFill>
                  <a:srgbClr val="000000"/>
                </a:solidFill>
              </a:rPr>
              <a:t>medications.</a:t>
            </a:r>
          </a:p>
          <a:p>
            <a:pPr marL="914400" lvl="2" indent="-457200">
              <a:spcBef>
                <a:spcPts val="500"/>
              </a:spcBef>
              <a:buFontTx/>
              <a:buNone/>
            </a:pPr>
            <a:r>
              <a:rPr lang="en-US" altLang="en-US" sz="2000" b="1" dirty="0">
                <a:solidFill>
                  <a:srgbClr val="000000"/>
                </a:solidFill>
              </a:rPr>
              <a:t> 	 Rationale:</a:t>
            </a:r>
            <a:r>
              <a:rPr lang="en-US" altLang="en-US" sz="2000" dirty="0">
                <a:solidFill>
                  <a:srgbClr val="000000"/>
                </a:solidFill>
              </a:rPr>
              <a:t> </a:t>
            </a:r>
            <a:r>
              <a:rPr lang="en-US" altLang="en-US" sz="2000" dirty="0">
                <a:solidFill>
                  <a:srgbClr val="FF6600"/>
                </a:solidFill>
              </a:rPr>
              <a:t>Medications are the second most common source of anaphylactic</a:t>
            </a:r>
            <a:br>
              <a:rPr lang="en-US" altLang="en-US" sz="2000" dirty="0">
                <a:solidFill>
                  <a:srgbClr val="FF6600"/>
                </a:solidFill>
              </a:rPr>
            </a:br>
            <a:r>
              <a:rPr lang="en-US" altLang="en-US" sz="2000" dirty="0">
                <a:solidFill>
                  <a:srgbClr val="FF6600"/>
                </a:solidFill>
              </a:rPr>
              <a:t> reactions.</a:t>
            </a:r>
          </a:p>
          <a:p>
            <a:pPr marL="1016000" lvl="1" indent="-444500">
              <a:spcBef>
                <a:spcPct val="35000"/>
              </a:spcBef>
              <a:buFontTx/>
              <a:buAutoNum type="alphaUcPeriod" startAt="2"/>
            </a:pPr>
            <a:r>
              <a:rPr lang="en-US" altLang="en-US" dirty="0">
                <a:solidFill>
                  <a:srgbClr val="000000"/>
                </a:solidFill>
              </a:rPr>
              <a:t>food.</a:t>
            </a:r>
            <a:br>
              <a:rPr lang="en-US" altLang="en-US" dirty="0">
                <a:solidFill>
                  <a:srgbClr val="000000"/>
                </a:solidFill>
              </a:rPr>
            </a:br>
            <a:r>
              <a:rPr lang="en-US" altLang="en-US" b="1" dirty="0">
                <a:solidFill>
                  <a:srgbClr val="000000"/>
                </a:solidFill>
              </a:rPr>
              <a:t>Rationale:</a:t>
            </a:r>
            <a:r>
              <a:rPr lang="en-US" altLang="en-US" dirty="0">
                <a:solidFill>
                  <a:srgbClr val="000000"/>
                </a:solidFill>
              </a:rPr>
              <a:t> </a:t>
            </a:r>
            <a:r>
              <a:rPr lang="en-US" altLang="en-US" dirty="0">
                <a:solidFill>
                  <a:srgbClr val="F37021"/>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a:lnSpc>
                <a:spcPct val="85000"/>
              </a:lnSpc>
            </a:pPr>
            <a:r>
              <a:rPr lang="en-US" altLang="en-US" dirty="0"/>
              <a:t>Review</a:t>
            </a:r>
          </a:p>
        </p:txBody>
      </p:sp>
      <p:sp>
        <p:nvSpPr>
          <p:cNvPr id="94211"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solidFill>
                  <a:srgbClr val="000000"/>
                </a:solidFill>
              </a:rPr>
              <a:t>The adult EpiPen system delivers _____ mg of epinephrine, and the </a:t>
            </a:r>
            <a:br>
              <a:rPr lang="en-US" altLang="en-US" dirty="0">
                <a:solidFill>
                  <a:srgbClr val="000000"/>
                </a:solidFill>
              </a:rPr>
            </a:br>
            <a:r>
              <a:rPr lang="en-US" altLang="en-US" dirty="0">
                <a:solidFill>
                  <a:srgbClr val="000000"/>
                </a:solidFill>
              </a:rPr>
              <a:t>infant–child system delivers _____ mg.</a:t>
            </a:r>
          </a:p>
          <a:p>
            <a:pPr marL="1016000" lvl="1" indent="-444500">
              <a:spcBef>
                <a:spcPct val="35000"/>
              </a:spcBef>
              <a:buFontTx/>
              <a:buAutoNum type="alphaUcPeriod"/>
            </a:pPr>
            <a:r>
              <a:rPr lang="en-US" altLang="en-US" dirty="0">
                <a:solidFill>
                  <a:srgbClr val="000000"/>
                </a:solidFill>
              </a:rPr>
              <a:t>0.15, 0.3</a:t>
            </a:r>
          </a:p>
          <a:p>
            <a:pPr marL="1016000" lvl="1" indent="-444500">
              <a:spcBef>
                <a:spcPct val="35000"/>
              </a:spcBef>
              <a:buFontTx/>
              <a:buAutoNum type="alphaUcPeriod"/>
            </a:pPr>
            <a:r>
              <a:rPr lang="en-US" altLang="en-US" dirty="0">
                <a:solidFill>
                  <a:srgbClr val="000000"/>
                </a:solidFill>
              </a:rPr>
              <a:t>0.3, 0.15</a:t>
            </a:r>
          </a:p>
          <a:p>
            <a:pPr marL="1016000" lvl="1" indent="-444500">
              <a:spcBef>
                <a:spcPct val="35000"/>
              </a:spcBef>
              <a:buFontTx/>
              <a:buAutoNum type="alphaUcPeriod"/>
            </a:pPr>
            <a:r>
              <a:rPr lang="en-US" altLang="en-US" dirty="0">
                <a:solidFill>
                  <a:srgbClr val="000000"/>
                </a:solidFill>
              </a:rPr>
              <a:t>0.15, 0.5</a:t>
            </a:r>
          </a:p>
          <a:p>
            <a:pPr marL="1016000" lvl="1" indent="-444500">
              <a:spcBef>
                <a:spcPct val="35000"/>
              </a:spcBef>
              <a:buFontTx/>
              <a:buAutoNum type="alphaUcPeriod"/>
            </a:pPr>
            <a:r>
              <a:rPr lang="en-US" altLang="en-US" dirty="0">
                <a:solidFill>
                  <a:srgbClr val="000000"/>
                </a:solidFill>
              </a:rPr>
              <a:t>0.5, 0.2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nSpc>
                <a:spcPct val="85000"/>
              </a:lnSpc>
            </a:pPr>
            <a:r>
              <a:rPr lang="en-US" altLang="en-US" dirty="0"/>
              <a:t>Review</a:t>
            </a:r>
          </a:p>
        </p:txBody>
      </p:sp>
      <p:sp>
        <p:nvSpPr>
          <p:cNvPr id="95235" name="Rectangle 3"/>
          <p:cNvSpPr>
            <a:spLocks noGrp="1" noChangeArrowheads="1"/>
          </p:cNvSpPr>
          <p:nvPr>
            <p:ph type="body" idx="1"/>
          </p:nvPr>
        </p:nvSpPr>
        <p:spPr/>
        <p:txBody>
          <a:bodyPr rIns="228600"/>
          <a:lstStyle/>
          <a:p>
            <a:pPr marL="0" indent="0">
              <a:lnSpc>
                <a:spcPct val="90000"/>
              </a:lnSpc>
              <a:buFontTx/>
              <a:buNone/>
            </a:pPr>
            <a:r>
              <a:rPr lang="en-US" altLang="en-US" b="1" dirty="0">
                <a:solidFill>
                  <a:srgbClr val="000000"/>
                </a:solidFill>
              </a:rPr>
              <a:t>Answer: </a:t>
            </a:r>
            <a:r>
              <a:rPr lang="en-US" altLang="en-US" b="1" dirty="0">
                <a:solidFill>
                  <a:srgbClr val="FF6600"/>
                </a:solidFill>
              </a:rPr>
              <a:t>B</a:t>
            </a:r>
          </a:p>
          <a:p>
            <a:pPr marL="0" indent="0">
              <a:spcBef>
                <a:spcPct val="35000"/>
              </a:spcBef>
              <a:buFontTx/>
              <a:buNone/>
            </a:pPr>
            <a:r>
              <a:rPr lang="en-US" altLang="en-US" b="1" dirty="0">
                <a:solidFill>
                  <a:srgbClr val="000000"/>
                </a:solidFill>
              </a:rPr>
              <a:t>Rationale: </a:t>
            </a:r>
            <a:r>
              <a:rPr lang="en-US" altLang="en-US" dirty="0">
                <a:solidFill>
                  <a:srgbClr val="000000"/>
                </a:solidFill>
              </a:rPr>
              <a:t>The adult EpiPen system delivers 0.3 mg of epinephrine via an automatic needle and syringe system; the infant–child system delivers 0.15 mg</a:t>
            </a:r>
            <a:r>
              <a:rPr lang="en-US" altLang="en-US" dirty="0">
                <a:solidFill>
                  <a:srgbClr val="F8F8F8"/>
                </a:solidFill>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nSpc>
                <a:spcPct val="85000"/>
              </a:lnSpc>
            </a:pPr>
            <a:r>
              <a:rPr lang="en-US" altLang="en-US" dirty="0"/>
              <a:t>Pathophysiology </a:t>
            </a:r>
            <a:r>
              <a:rPr lang="en-US" altLang="en-US" sz="2000" b="0" dirty="0"/>
              <a:t>(2 of 6)</a:t>
            </a:r>
          </a:p>
        </p:txBody>
      </p:sp>
      <p:sp>
        <p:nvSpPr>
          <p:cNvPr id="13315" name="Content Placeholder 2"/>
          <p:cNvSpPr>
            <a:spLocks noGrp="1"/>
          </p:cNvSpPr>
          <p:nvPr>
            <p:ph type="body" idx="1"/>
          </p:nvPr>
        </p:nvSpPr>
        <p:spPr/>
        <p:txBody>
          <a:bodyPr rIns="228600"/>
          <a:lstStyle/>
          <a:p>
            <a:pPr>
              <a:spcBef>
                <a:spcPct val="35000"/>
              </a:spcBef>
            </a:pPr>
            <a:r>
              <a:rPr lang="en-US" altLang="en-US" dirty="0"/>
              <a:t>Some patients may not know what is causing their reaction, so you must:</a:t>
            </a:r>
          </a:p>
          <a:p>
            <a:pPr lvl="1">
              <a:spcBef>
                <a:spcPct val="35000"/>
              </a:spcBef>
            </a:pPr>
            <a:r>
              <a:rPr lang="en-US" altLang="en-US" dirty="0"/>
              <a:t>Recognize the signs and symptoms.</a:t>
            </a:r>
          </a:p>
          <a:p>
            <a:pPr lvl="1">
              <a:spcBef>
                <a:spcPct val="35000"/>
              </a:spcBef>
            </a:pPr>
            <a:r>
              <a:rPr lang="en-US" altLang="en-US" dirty="0"/>
              <a:t>Maintain a high index of suspicion.</a:t>
            </a:r>
          </a:p>
          <a:p>
            <a:pPr>
              <a:spcBef>
                <a:spcPct val="35000"/>
              </a:spcBef>
            </a:pPr>
            <a:r>
              <a:rPr lang="en-US" altLang="en-US" dirty="0"/>
              <a:t>An allergic reaction may be mild and local or severe and systemic.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lnSpc>
                <a:spcPct val="85000"/>
              </a:lnSpc>
            </a:pPr>
            <a:r>
              <a:rPr lang="en-US" altLang="en-US" dirty="0"/>
              <a:t>Review</a:t>
            </a:r>
          </a:p>
        </p:txBody>
      </p:sp>
      <p:sp>
        <p:nvSpPr>
          <p:cNvPr id="96259"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solidFill>
                  <a:srgbClr val="000000"/>
                </a:solidFill>
              </a:rPr>
              <a:t>The adult EpiPen system delivers _____ mg of epinephrine, and the </a:t>
            </a:r>
            <a:br>
              <a:rPr lang="en-US" altLang="en-US" dirty="0">
                <a:solidFill>
                  <a:srgbClr val="000000"/>
                </a:solidFill>
              </a:rPr>
            </a:br>
            <a:r>
              <a:rPr lang="en-US" altLang="en-US" dirty="0">
                <a:solidFill>
                  <a:srgbClr val="000000"/>
                </a:solidFill>
              </a:rPr>
              <a:t>infant–child system delivers _____ mg.</a:t>
            </a:r>
          </a:p>
          <a:p>
            <a:pPr marL="1016000" lvl="1" indent="-444500">
              <a:spcBef>
                <a:spcPts val="900"/>
              </a:spcBef>
              <a:buFontTx/>
              <a:buAutoNum type="alphaUcPeriod"/>
            </a:pPr>
            <a:r>
              <a:rPr lang="en-US" altLang="en-US" dirty="0">
                <a:solidFill>
                  <a:srgbClr val="000000"/>
                </a:solidFill>
              </a:rPr>
              <a:t>0.15, 0.3</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This is not the correct dosage.</a:t>
            </a:r>
          </a:p>
          <a:p>
            <a:pPr marL="1016000" lvl="1" indent="-444500">
              <a:spcBef>
                <a:spcPts val="900"/>
              </a:spcBef>
              <a:buFontTx/>
              <a:buAutoNum type="alphaUcPeriod"/>
            </a:pPr>
            <a:r>
              <a:rPr lang="en-US" altLang="en-US" dirty="0">
                <a:solidFill>
                  <a:srgbClr val="000000"/>
                </a:solidFill>
              </a:rPr>
              <a:t>0.3, 0.15</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Correct answer</a:t>
            </a:r>
          </a:p>
          <a:p>
            <a:pPr marL="1016000" lvl="1" indent="-444500">
              <a:spcBef>
                <a:spcPts val="900"/>
              </a:spcBef>
              <a:buFontTx/>
              <a:buAutoNum type="alphaUcPeriod"/>
            </a:pPr>
            <a:r>
              <a:rPr lang="en-US" altLang="en-US" dirty="0">
                <a:solidFill>
                  <a:srgbClr val="000000"/>
                </a:solidFill>
              </a:rPr>
              <a:t>0.15, 0.5</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This is not the correct dosage.</a:t>
            </a:r>
          </a:p>
          <a:p>
            <a:pPr marL="1016000" lvl="1" indent="-444500">
              <a:spcBef>
                <a:spcPts val="900"/>
              </a:spcBef>
              <a:buFontTx/>
              <a:buAutoNum type="alphaUcPeriod"/>
            </a:pPr>
            <a:r>
              <a:rPr lang="en-US" altLang="en-US" dirty="0">
                <a:solidFill>
                  <a:srgbClr val="000000"/>
                </a:solidFill>
              </a:rPr>
              <a:t>0.5, 0.2</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This is not the correct dosage.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nSpc>
                <a:spcPct val="85000"/>
              </a:lnSpc>
            </a:pPr>
            <a:r>
              <a:rPr lang="en-US" altLang="en-US" dirty="0"/>
              <a:t>Review</a:t>
            </a:r>
          </a:p>
        </p:txBody>
      </p:sp>
      <p:sp>
        <p:nvSpPr>
          <p:cNvPr id="97283"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solidFill>
                  <a:srgbClr val="000000"/>
                </a:solidFill>
              </a:rPr>
              <a:t>When administering epinephrine by auto-injector, the EMT should hold the injector in place for:</a:t>
            </a:r>
          </a:p>
          <a:p>
            <a:pPr marL="1204913" lvl="1" indent="-406400">
              <a:spcBef>
                <a:spcPct val="35000"/>
              </a:spcBef>
              <a:buFontTx/>
              <a:buAutoNum type="alphaUcPeriod"/>
            </a:pPr>
            <a:r>
              <a:rPr lang="en-US" altLang="en-US" dirty="0">
                <a:solidFill>
                  <a:srgbClr val="000000"/>
                </a:solidFill>
              </a:rPr>
              <a:t>5 seconds.</a:t>
            </a:r>
          </a:p>
          <a:p>
            <a:pPr marL="1204913" lvl="1" indent="-406400">
              <a:spcBef>
                <a:spcPct val="35000"/>
              </a:spcBef>
              <a:buFontTx/>
              <a:buAutoNum type="alphaUcPeriod"/>
            </a:pPr>
            <a:r>
              <a:rPr lang="en-US" altLang="en-US" dirty="0">
                <a:solidFill>
                  <a:srgbClr val="000000"/>
                </a:solidFill>
              </a:rPr>
              <a:t>10 seconds.</a:t>
            </a:r>
          </a:p>
          <a:p>
            <a:pPr marL="1204913" lvl="1" indent="-406400">
              <a:spcBef>
                <a:spcPct val="35000"/>
              </a:spcBef>
              <a:buFontTx/>
              <a:buAutoNum type="alphaUcPeriod"/>
            </a:pPr>
            <a:r>
              <a:rPr lang="en-US" altLang="en-US" dirty="0">
                <a:solidFill>
                  <a:srgbClr val="000000"/>
                </a:solidFill>
              </a:rPr>
              <a:t>20 seconds.</a:t>
            </a:r>
          </a:p>
          <a:p>
            <a:pPr marL="1204913" lvl="1" indent="-406400">
              <a:spcBef>
                <a:spcPct val="35000"/>
              </a:spcBef>
              <a:buFontTx/>
              <a:buAutoNum type="alphaUcPeriod"/>
            </a:pPr>
            <a:r>
              <a:rPr lang="en-US" altLang="en-US" dirty="0">
                <a:solidFill>
                  <a:srgbClr val="000000"/>
                </a:solidFill>
              </a:rPr>
              <a:t>30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nSpc>
                <a:spcPct val="85000"/>
              </a:lnSpc>
            </a:pPr>
            <a:r>
              <a:rPr lang="en-US" altLang="en-US" dirty="0"/>
              <a:t>Review</a:t>
            </a:r>
          </a:p>
        </p:txBody>
      </p:sp>
      <p:sp>
        <p:nvSpPr>
          <p:cNvPr id="98307" name="Rectangle 3"/>
          <p:cNvSpPr>
            <a:spLocks noGrp="1" noChangeArrowheads="1"/>
          </p:cNvSpPr>
          <p:nvPr>
            <p:ph type="body" idx="1"/>
          </p:nvPr>
        </p:nvSpPr>
        <p:spPr/>
        <p:txBody>
          <a:bodyPr rIns="228600"/>
          <a:lstStyle/>
          <a:p>
            <a:pPr marL="0" indent="0">
              <a:buFontTx/>
              <a:buNone/>
            </a:pPr>
            <a:r>
              <a:rPr lang="en-US" altLang="en-US" b="1" dirty="0">
                <a:solidFill>
                  <a:srgbClr val="000000"/>
                </a:solidFill>
              </a:rPr>
              <a:t>Answer: </a:t>
            </a:r>
            <a:r>
              <a:rPr lang="en-US" altLang="en-US" b="1" dirty="0">
                <a:solidFill>
                  <a:srgbClr val="FF6600"/>
                </a:solidFill>
              </a:rPr>
              <a:t>B</a:t>
            </a:r>
          </a:p>
          <a:p>
            <a:pPr marL="0" indent="0">
              <a:spcBef>
                <a:spcPct val="35000"/>
              </a:spcBef>
              <a:buFontTx/>
              <a:buNone/>
            </a:pPr>
            <a:r>
              <a:rPr lang="en-US" altLang="en-US" b="1" dirty="0">
                <a:solidFill>
                  <a:srgbClr val="000000"/>
                </a:solidFill>
              </a:rPr>
              <a:t>Rationale: </a:t>
            </a:r>
            <a:r>
              <a:rPr lang="en-US" altLang="en-US" dirty="0">
                <a:solidFill>
                  <a:srgbClr val="000000"/>
                </a:solidFill>
              </a:rPr>
              <a:t>When administering epinephrine via auto-injector, push the injector firmly against the thigh until it activates. Hold the injector in place for 10 seconds to ensure that all the medication is injected.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nSpc>
                <a:spcPct val="85000"/>
              </a:lnSpc>
            </a:pPr>
            <a:r>
              <a:rPr lang="en-US" altLang="en-US" dirty="0"/>
              <a:t>Review</a:t>
            </a:r>
            <a:endParaRPr lang="en-US" altLang="en-US" sz="2800" b="0" dirty="0"/>
          </a:p>
        </p:txBody>
      </p:sp>
      <p:sp>
        <p:nvSpPr>
          <p:cNvPr id="99331" name="Rectangle 3"/>
          <p:cNvSpPr>
            <a:spLocks noGrp="1" noChangeArrowheads="1"/>
          </p:cNvSpPr>
          <p:nvPr>
            <p:ph type="body" idx="1"/>
          </p:nvPr>
        </p:nvSpPr>
        <p:spPr/>
        <p:txBody>
          <a:bodyPr rIns="228600"/>
          <a:lstStyle/>
          <a:p>
            <a:pPr marL="682625" indent="-682625">
              <a:spcBef>
                <a:spcPct val="35000"/>
              </a:spcBef>
              <a:buFontTx/>
              <a:buAutoNum type="arabicPeriod" startAt="10"/>
            </a:pPr>
            <a:r>
              <a:rPr lang="en-US" altLang="en-US" dirty="0">
                <a:solidFill>
                  <a:srgbClr val="000000"/>
                </a:solidFill>
              </a:rPr>
              <a:t>When administering epinephrine by auto-injector, the EMT should hold the injector in place for:</a:t>
            </a:r>
          </a:p>
          <a:p>
            <a:pPr marL="1241425" lvl="1" indent="-444500">
              <a:spcBef>
                <a:spcPct val="35000"/>
              </a:spcBef>
              <a:buFontTx/>
              <a:buAutoNum type="alphaUcPeriod"/>
            </a:pPr>
            <a:r>
              <a:rPr lang="en-US" altLang="en-US" dirty="0">
                <a:solidFill>
                  <a:srgbClr val="000000"/>
                </a:solidFill>
              </a:rPr>
              <a:t>5 seconds.</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The injector should be held in place for 10 seconds.</a:t>
            </a:r>
          </a:p>
          <a:p>
            <a:pPr marL="1241425" lvl="1" indent="-444500">
              <a:spcBef>
                <a:spcPct val="35000"/>
              </a:spcBef>
              <a:buFontTx/>
              <a:buAutoNum type="alphaUcPeriod"/>
            </a:pPr>
            <a:r>
              <a:rPr lang="en-US" altLang="en-US" dirty="0">
                <a:solidFill>
                  <a:srgbClr val="000000"/>
                </a:solidFill>
              </a:rPr>
              <a:t>10 seconds.</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Correct answer</a:t>
            </a:r>
          </a:p>
          <a:p>
            <a:pPr marL="1254125" lvl="1" indent="-457200">
              <a:spcBef>
                <a:spcPct val="35000"/>
              </a:spcBef>
              <a:buFontTx/>
              <a:buAutoNum type="alphaUcPeriod" startAt="3"/>
            </a:pPr>
            <a:r>
              <a:rPr lang="en-US" altLang="en-US" dirty="0">
                <a:solidFill>
                  <a:srgbClr val="000000"/>
                </a:solidFill>
              </a:rPr>
              <a:t>20 seconds.</a:t>
            </a:r>
            <a:br>
              <a:rPr lang="en-US" altLang="en-US" dirty="0">
                <a:solidFill>
                  <a:srgbClr val="000000"/>
                </a:solidFill>
              </a:rPr>
            </a:br>
            <a:r>
              <a:rPr lang="en-US" altLang="en-US" b="1" dirty="0">
                <a:solidFill>
                  <a:srgbClr val="000000"/>
                </a:solidFill>
              </a:rPr>
              <a:t>Rationale: </a:t>
            </a:r>
            <a:r>
              <a:rPr lang="en-US" altLang="en-US" dirty="0">
                <a:solidFill>
                  <a:srgbClr val="FF6600"/>
                </a:solidFill>
              </a:rPr>
              <a:t>The injector should be held in place for 10 seconds.</a:t>
            </a:r>
          </a:p>
          <a:p>
            <a:pPr marL="1254125" lvl="1" indent="-457200">
              <a:spcBef>
                <a:spcPct val="35000"/>
              </a:spcBef>
              <a:buFontTx/>
              <a:buAutoNum type="alphaUcPeriod" startAt="3"/>
            </a:pPr>
            <a:r>
              <a:rPr lang="en-US" altLang="en-US" dirty="0">
                <a:solidFill>
                  <a:srgbClr val="000000"/>
                </a:solidFill>
              </a:rPr>
              <a:t>30 seconds.</a:t>
            </a:r>
            <a:br>
              <a:rPr lang="en-US" altLang="en-US" dirty="0">
                <a:solidFill>
                  <a:srgbClr val="000000"/>
                </a:solidFill>
              </a:rPr>
            </a:br>
            <a:r>
              <a:rPr lang="en-US" altLang="en-US" b="1" dirty="0">
                <a:solidFill>
                  <a:srgbClr val="000000"/>
                </a:solidFill>
              </a:rPr>
              <a:t>Rationale: </a:t>
            </a:r>
            <a:r>
              <a:rPr lang="en-US" altLang="en-US" dirty="0">
                <a:solidFill>
                  <a:srgbClr val="F37021"/>
                </a:solidFill>
              </a:rPr>
              <a:t>The injector should be held in place for 10 seconds.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nSpc>
                <a:spcPct val="85000"/>
              </a:lnSpc>
            </a:pPr>
            <a:r>
              <a:rPr lang="en-US" altLang="en-US" dirty="0"/>
              <a:t>Pathophysiology </a:t>
            </a:r>
            <a:r>
              <a:rPr lang="en-US" altLang="en-US" sz="2000" b="0" dirty="0"/>
              <a:t>(3 of 6)</a:t>
            </a:r>
          </a:p>
        </p:txBody>
      </p:sp>
      <p:sp>
        <p:nvSpPr>
          <p:cNvPr id="14339" name="Content Placeholder 2"/>
          <p:cNvSpPr>
            <a:spLocks noGrp="1"/>
          </p:cNvSpPr>
          <p:nvPr>
            <p:ph type="body" idx="1"/>
          </p:nvPr>
        </p:nvSpPr>
        <p:spPr>
          <a:xfrm>
            <a:off x="6299200" y="1447800"/>
            <a:ext cx="4978400" cy="4800600"/>
          </a:xfrm>
        </p:spPr>
        <p:txBody>
          <a:bodyPr rIns="228600"/>
          <a:lstStyle/>
          <a:p>
            <a:pPr>
              <a:spcBef>
                <a:spcPct val="35000"/>
              </a:spcBef>
            </a:pPr>
            <a:r>
              <a:rPr lang="en-US" altLang="en-US" dirty="0"/>
              <a:t>Anaphylaxis is an extreme, life-threatening allergic reaction.</a:t>
            </a:r>
          </a:p>
          <a:p>
            <a:pPr lvl="1">
              <a:spcBef>
                <a:spcPct val="35000"/>
              </a:spcBef>
            </a:pPr>
            <a:r>
              <a:rPr lang="en-US" altLang="en-US" dirty="0"/>
              <a:t>Involves multiple organ systems</a:t>
            </a:r>
          </a:p>
          <a:p>
            <a:pPr lvl="1">
              <a:spcBef>
                <a:spcPct val="35000"/>
              </a:spcBef>
            </a:pPr>
            <a:r>
              <a:rPr lang="en-US" altLang="en-US" dirty="0"/>
              <a:t>Can rapidly result in shock and death</a:t>
            </a:r>
          </a:p>
        </p:txBody>
      </p:sp>
      <p:pic>
        <p:nvPicPr>
          <p:cNvPr id="1026" name="Picture 2" descr="Image depicting sequence of events in anaphylaxis. A mast cell is in the middle. The cell wall has some dents. There are a lot of rod like structures, which are the stored chemical mediators (“bombs”).  A lot of handle like structures depicting antibodies are seen on the cell wall. Antigens are introduced in the body from an insect. Antigen and antibody react at the surface of the mast cell, leading to release of mast cell chemical mediators. This is indicated by sounds like zap, bang, boing, and boom. Lungs, heart, blood vessels and skin are shown beneath the mast cell. Released chemical mediators exert their influence on these organs, which is depicted by arrows from the released chemical mediator to these organs.&#10;" title="Image depicting sequence of events in anaphylaxi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12228"/>
            <a:ext cx="4063326" cy="37826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5094922"/>
            <a:ext cx="6460761" cy="1477328"/>
          </a:xfrm>
          <a:prstGeom prst="rect">
            <a:avLst/>
          </a:prstGeom>
        </p:spPr>
        <p:txBody>
          <a:bodyPr wrap="square">
            <a:spAutoFit/>
          </a:bodyPr>
          <a:lstStyle/>
          <a:p>
            <a:r>
              <a:rPr lang="en-US" b="1" dirty="0"/>
              <a:t>FIGURE 21-1 </a:t>
            </a:r>
            <a:r>
              <a:rPr lang="en-US" dirty="0"/>
              <a:t>The sequence of events in anaphylaxis. </a:t>
            </a:r>
            <a:r>
              <a:rPr lang="en-US" b="1" dirty="0"/>
              <a:t>A. </a:t>
            </a:r>
            <a:r>
              <a:rPr lang="en-US" dirty="0"/>
              <a:t>The antigen is introduced into the body. </a:t>
            </a:r>
            <a:r>
              <a:rPr lang="en-US" b="1" dirty="0"/>
              <a:t>B. </a:t>
            </a:r>
            <a:r>
              <a:rPr lang="en-US" dirty="0"/>
              <a:t>The antigen–antibody reaction at the surface of a mast cell. </a:t>
            </a:r>
            <a:r>
              <a:rPr lang="en-US" b="1" dirty="0"/>
              <a:t>C. </a:t>
            </a:r>
            <a:r>
              <a:rPr lang="en-US" dirty="0"/>
              <a:t>The release of mast cell chemical mediators. </a:t>
            </a:r>
            <a:r>
              <a:rPr lang="en-US" b="1" dirty="0"/>
              <a:t>D. </a:t>
            </a:r>
            <a:r>
              <a:rPr lang="en-US" dirty="0"/>
              <a:t>Specific antibody reacts with its corresponding antigen. </a:t>
            </a:r>
            <a:r>
              <a:rPr lang="en-US" b="1" dirty="0"/>
              <a:t>E. </a:t>
            </a:r>
            <a:r>
              <a:rPr lang="en-US" dirty="0"/>
              <a:t>Chemical mediators exert their effects on end organs.</a:t>
            </a:r>
          </a:p>
        </p:txBody>
      </p:sp>
      <p:sp>
        <p:nvSpPr>
          <p:cNvPr id="3" name="Rectangle 2"/>
          <p:cNvSpPr/>
          <p:nvPr/>
        </p:nvSpPr>
        <p:spPr>
          <a:xfrm>
            <a:off x="914400" y="658391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490</TotalTime>
  <Words>7120</Words>
  <Application>Microsoft Macintosh PowerPoint</Application>
  <PresentationFormat>Widescreen</PresentationFormat>
  <Paragraphs>797</Paragraphs>
  <Slides>83</Slides>
  <Notes>50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83</vt:i4>
      </vt:variant>
    </vt:vector>
  </HeadingPairs>
  <TitlesOfParts>
    <vt:vector size="88" baseType="lpstr">
      <vt:lpstr>Arial</vt:lpstr>
      <vt:lpstr>Calibri</vt:lpstr>
      <vt:lpstr>Times New Roman</vt:lpstr>
      <vt:lpstr>Wingdings</vt:lpstr>
      <vt:lpstr>Educational subjects 16x9</vt:lpstr>
      <vt:lpstr>Allergy and Anaphylaxis</vt:lpstr>
      <vt:lpstr>National EMS Education Standard Competencies (1 of 2)</vt:lpstr>
      <vt:lpstr>National EMS Education Standard Competencies (2 of 2)</vt:lpstr>
      <vt:lpstr>Introduction (1 of 2)</vt:lpstr>
      <vt:lpstr>Introduction (2 of 2)</vt:lpstr>
      <vt:lpstr>Anatomy and Physiology</vt:lpstr>
      <vt:lpstr>Pathophysiology (1 of 6)</vt:lpstr>
      <vt:lpstr>Pathophysiology (2 of 6)</vt:lpstr>
      <vt:lpstr>Pathophysiology (3 of 6)</vt:lpstr>
      <vt:lpstr>Pathophysiology (4 of 6)</vt:lpstr>
      <vt:lpstr>Pathophysiology (5 of 6)</vt:lpstr>
      <vt:lpstr>Pathophysiology (6 of 6)</vt:lpstr>
      <vt:lpstr>Common Allergens (1 of 4)</vt:lpstr>
      <vt:lpstr>Common Allergens (2 of 4)</vt:lpstr>
      <vt:lpstr>Common Allergens (3 of 4)</vt:lpstr>
      <vt:lpstr>Common Allergens (4 of 4)</vt:lpstr>
      <vt:lpstr>Insect Stings (1 of 7)</vt:lpstr>
      <vt:lpstr>Insect Stings (2 of 7)</vt:lpstr>
      <vt:lpstr>Insect Stings (3 of 7)</vt:lpstr>
      <vt:lpstr>Insect Stings (4 of 7)</vt:lpstr>
      <vt:lpstr>Insect Stings (5 of 7)</vt:lpstr>
      <vt:lpstr>Insect Stings (6 of 7)</vt:lpstr>
      <vt:lpstr>Insect Stings (7 of 7)</vt:lpstr>
      <vt:lpstr>Patient Assessment in an Immunologic Emergency (1 of 2)</vt:lpstr>
      <vt:lpstr>Patient Assessment in an Immunologic Emergency (2 of 2)</vt:lpstr>
      <vt:lpstr>Primary Assessment (1 of 7)</vt:lpstr>
      <vt:lpstr>Primary Assessment (2 of 7)</vt:lpstr>
      <vt:lpstr>Primary Assessment (3 of 7)</vt:lpstr>
      <vt:lpstr>Primary Assessment (4 of 7)</vt:lpstr>
      <vt:lpstr>Primary Assessment (5 of 7)</vt:lpstr>
      <vt:lpstr>Primary Assessment (6 of 7)</vt:lpstr>
      <vt:lpstr>Primary Assessment (7 of 7)</vt:lpstr>
      <vt:lpstr>History Taking (1 of 4)</vt:lpstr>
      <vt:lpstr>History Taking (2 of 4)</vt:lpstr>
      <vt:lpstr>History Taking (3 of 4)</vt:lpstr>
      <vt:lpstr>History Taking (4 of 4)</vt:lpstr>
      <vt:lpstr>Secondary Assessment (1 of 3)</vt:lpstr>
      <vt:lpstr>Secondary Assessment (2 of 3)</vt:lpstr>
      <vt:lpstr>Secondary Assessment (3 of 3)</vt:lpstr>
      <vt:lpstr>Reassessment (1 of 3)</vt:lpstr>
      <vt:lpstr>Reassessment (2 of 3) </vt:lpstr>
      <vt:lpstr>Reassessment (3 of 3)</vt:lpstr>
      <vt:lpstr>Emergency Medical Care of  Immunologic Emergencies (1 of 9)</vt:lpstr>
      <vt:lpstr>Emergency Medical Care of  Immunologic Emergencies (2 of 9)</vt:lpstr>
      <vt:lpstr>Emergency Medical Care of  Immunologic Emergencies (3 of 9)</vt:lpstr>
      <vt:lpstr>Emergency Medical Care of  Immunologic Emergencies (4 of 9)</vt:lpstr>
      <vt:lpstr>Emergency Medical Care of  Immunologic Emergencies (5 of 9)</vt:lpstr>
      <vt:lpstr>Emergency Medical Care of  Immunologic Emergencies (6 of 9)</vt:lpstr>
      <vt:lpstr>Emergency Medical Care of  Immunologic Emergencies (7 of 9)</vt:lpstr>
      <vt:lpstr>Emergency Medical Care of  Immunologic Emergencies (8 of 9)</vt:lpstr>
      <vt:lpstr>Emergency Medical Care of  Immunologic Emergencies (9 of 9)</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 (1 of 2)</vt:lpstr>
      <vt:lpstr>Review (2 of 2)</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62</cp:revision>
  <dcterms:created xsi:type="dcterms:W3CDTF">2019-03-08T18:11:57Z</dcterms:created>
  <dcterms:modified xsi:type="dcterms:W3CDTF">2021-01-04T18:53:31Z</dcterms:modified>
</cp:coreProperties>
</file>